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30" r:id="rId4"/>
    <p:sldId id="338" r:id="rId5"/>
    <p:sldId id="340" r:id="rId6"/>
    <p:sldId id="341" r:id="rId7"/>
    <p:sldId id="343" r:id="rId8"/>
    <p:sldId id="336" r:id="rId9"/>
    <p:sldId id="339" r:id="rId10"/>
    <p:sldId id="344" r:id="rId11"/>
    <p:sldId id="332" r:id="rId12"/>
    <p:sldId id="346" r:id="rId13"/>
    <p:sldId id="349" r:id="rId14"/>
    <p:sldId id="350" r:id="rId15"/>
    <p:sldId id="351" r:id="rId16"/>
    <p:sldId id="347" r:id="rId17"/>
    <p:sldId id="352" r:id="rId18"/>
    <p:sldId id="353" r:id="rId19"/>
    <p:sldId id="331" r:id="rId20"/>
    <p:sldId id="348" r:id="rId21"/>
    <p:sldId id="33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69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i-FI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</a:t>
            </a: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Suomen</a:t>
            </a:r>
            <a:r>
              <a:rPr lang="fi-FI" sz="18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kaikkien toimialojen liikevaihtojen muutos 2015-3Q/2020</a:t>
            </a:r>
            <a:endParaRPr lang="fi-FI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4233814523184588E-2"/>
          <c:y val="0.15349016589975148"/>
          <c:w val="0.89521062992125988"/>
          <c:h val="0.67570376033857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Taul1!$E$7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Taul1!$C$8:$D$30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Taul1!$E$8:$E$30</c:f>
              <c:numCache>
                <c:formatCode>General</c:formatCode>
                <c:ptCount val="23"/>
                <c:pt idx="0">
                  <c:v>-1.4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4.2</c:v>
                </c:pt>
                <c:pt idx="5">
                  <c:v>4.3</c:v>
                </c:pt>
                <c:pt idx="6">
                  <c:v>2.5</c:v>
                </c:pt>
                <c:pt idx="7">
                  <c:v>4.3</c:v>
                </c:pt>
                <c:pt idx="8">
                  <c:v>7.5</c:v>
                </c:pt>
                <c:pt idx="9">
                  <c:v>4.4000000000000004</c:v>
                </c:pt>
                <c:pt idx="10">
                  <c:v>5.4</c:v>
                </c:pt>
                <c:pt idx="11">
                  <c:v>6.7</c:v>
                </c:pt>
                <c:pt idx="12">
                  <c:v>7.6</c:v>
                </c:pt>
                <c:pt idx="13">
                  <c:v>7.7</c:v>
                </c:pt>
                <c:pt idx="14">
                  <c:v>6.2</c:v>
                </c:pt>
                <c:pt idx="15">
                  <c:v>6.1</c:v>
                </c:pt>
                <c:pt idx="16">
                  <c:v>3.8</c:v>
                </c:pt>
                <c:pt idx="17">
                  <c:v>1.2</c:v>
                </c:pt>
                <c:pt idx="18">
                  <c:v>3.7</c:v>
                </c:pt>
                <c:pt idx="19">
                  <c:v>0.6</c:v>
                </c:pt>
                <c:pt idx="20">
                  <c:v>-3</c:v>
                </c:pt>
                <c:pt idx="21">
                  <c:v>-8.4</c:v>
                </c:pt>
                <c:pt idx="22">
                  <c:v>-5.5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A-4F38-AB51-49511A0184D5}"/>
            </c:ext>
          </c:extLst>
        </c:ser>
        <c:ser>
          <c:idx val="1"/>
          <c:order val="1"/>
          <c:tx>
            <c:strRef>
              <c:f>Taul1!$F$7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multiLvlStrRef>
              <c:f>Taul1!$C$8:$D$30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Taul1!$F$8:$F$30</c:f>
              <c:numCache>
                <c:formatCode>General</c:formatCode>
                <c:ptCount val="23"/>
                <c:pt idx="0">
                  <c:v>-0.7</c:v>
                </c:pt>
                <c:pt idx="1">
                  <c:v>-1.3</c:v>
                </c:pt>
                <c:pt idx="2">
                  <c:v>-1.3</c:v>
                </c:pt>
                <c:pt idx="3">
                  <c:v>-0.3</c:v>
                </c:pt>
                <c:pt idx="4">
                  <c:v>-0.2</c:v>
                </c:pt>
                <c:pt idx="5">
                  <c:v>2.8</c:v>
                </c:pt>
                <c:pt idx="6">
                  <c:v>2.4</c:v>
                </c:pt>
                <c:pt idx="7">
                  <c:v>3.8</c:v>
                </c:pt>
                <c:pt idx="8">
                  <c:v>8.4</c:v>
                </c:pt>
                <c:pt idx="9">
                  <c:v>4.8</c:v>
                </c:pt>
                <c:pt idx="10">
                  <c:v>5.8</c:v>
                </c:pt>
                <c:pt idx="11">
                  <c:v>5.3</c:v>
                </c:pt>
                <c:pt idx="12">
                  <c:v>5</c:v>
                </c:pt>
                <c:pt idx="13">
                  <c:v>5.8</c:v>
                </c:pt>
                <c:pt idx="14">
                  <c:v>5.6</c:v>
                </c:pt>
                <c:pt idx="15">
                  <c:v>5.5</c:v>
                </c:pt>
                <c:pt idx="16">
                  <c:v>3.6</c:v>
                </c:pt>
                <c:pt idx="17">
                  <c:v>2.8</c:v>
                </c:pt>
                <c:pt idx="18">
                  <c:v>3.8</c:v>
                </c:pt>
                <c:pt idx="19">
                  <c:v>1.3</c:v>
                </c:pt>
                <c:pt idx="20">
                  <c:v>-0.8</c:v>
                </c:pt>
                <c:pt idx="21">
                  <c:v>-8.5</c:v>
                </c:pt>
                <c:pt idx="22">
                  <c:v>-4.9000000000000004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A-4F38-AB51-49511A018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47800"/>
        <c:axId val="467248128"/>
      </c:barChart>
      <c:catAx>
        <c:axId val="46724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48128"/>
        <c:crosses val="autoZero"/>
        <c:auto val="1"/>
        <c:lblAlgn val="ctr"/>
        <c:lblOffset val="100"/>
        <c:noMultiLvlLbl val="0"/>
      </c:catAx>
      <c:valAx>
        <c:axId val="4672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4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rakennusalan henkilöstömäärien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615693350831146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7692038495188118E-2"/>
          <c:y val="0.17426531154058228"/>
          <c:w val="0.90286351706036749"/>
          <c:h val="0.68068434774913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Taul1!$E$298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Taul1!$C$299:$D$321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Taul1!$E$299:$E$321</c:f>
              <c:numCache>
                <c:formatCode>General</c:formatCode>
                <c:ptCount val="23"/>
                <c:pt idx="0">
                  <c:v>-2.7</c:v>
                </c:pt>
                <c:pt idx="1">
                  <c:v>-0.6</c:v>
                </c:pt>
                <c:pt idx="2">
                  <c:v>-1.8</c:v>
                </c:pt>
                <c:pt idx="3">
                  <c:v>0.5</c:v>
                </c:pt>
                <c:pt idx="4">
                  <c:v>2.1</c:v>
                </c:pt>
                <c:pt idx="5">
                  <c:v>5.0999999999999996</c:v>
                </c:pt>
                <c:pt idx="6">
                  <c:v>7.6</c:v>
                </c:pt>
                <c:pt idx="7">
                  <c:v>3.4</c:v>
                </c:pt>
                <c:pt idx="8">
                  <c:v>10.7</c:v>
                </c:pt>
                <c:pt idx="9">
                  <c:v>1.7</c:v>
                </c:pt>
                <c:pt idx="10">
                  <c:v>2.7</c:v>
                </c:pt>
                <c:pt idx="11">
                  <c:v>3.1</c:v>
                </c:pt>
                <c:pt idx="12">
                  <c:v>-1.2</c:v>
                </c:pt>
                <c:pt idx="13">
                  <c:v>-0.2</c:v>
                </c:pt>
                <c:pt idx="14">
                  <c:v>-0.5</c:v>
                </c:pt>
                <c:pt idx="15">
                  <c:v>1.1000000000000001</c:v>
                </c:pt>
                <c:pt idx="16">
                  <c:v>4.4000000000000004</c:v>
                </c:pt>
                <c:pt idx="17">
                  <c:v>6.1</c:v>
                </c:pt>
                <c:pt idx="18">
                  <c:v>1.6</c:v>
                </c:pt>
                <c:pt idx="19">
                  <c:v>0.4</c:v>
                </c:pt>
                <c:pt idx="20">
                  <c:v>-0.3</c:v>
                </c:pt>
                <c:pt idx="21">
                  <c:v>-4.2</c:v>
                </c:pt>
                <c:pt idx="22">
                  <c:v>-5.5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3-42E8-882D-C6DEB948F8DD}"/>
            </c:ext>
          </c:extLst>
        </c:ser>
        <c:ser>
          <c:idx val="1"/>
          <c:order val="1"/>
          <c:tx>
            <c:strRef>
              <c:f>Taul1!$F$298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Taul1!$C$299:$D$321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Taul1!$F$299:$F$321</c:f>
              <c:numCache>
                <c:formatCode>General</c:formatCode>
                <c:ptCount val="23"/>
                <c:pt idx="0">
                  <c:v>-0.5</c:v>
                </c:pt>
                <c:pt idx="1">
                  <c:v>1</c:v>
                </c:pt>
                <c:pt idx="2">
                  <c:v>-0.3</c:v>
                </c:pt>
                <c:pt idx="3">
                  <c:v>0.8</c:v>
                </c:pt>
                <c:pt idx="4">
                  <c:v>0.9</c:v>
                </c:pt>
                <c:pt idx="5">
                  <c:v>3</c:v>
                </c:pt>
                <c:pt idx="6">
                  <c:v>6.4</c:v>
                </c:pt>
                <c:pt idx="7">
                  <c:v>2.8</c:v>
                </c:pt>
                <c:pt idx="8">
                  <c:v>9.4</c:v>
                </c:pt>
                <c:pt idx="9">
                  <c:v>3.6</c:v>
                </c:pt>
                <c:pt idx="10">
                  <c:v>5</c:v>
                </c:pt>
                <c:pt idx="11">
                  <c:v>5.6</c:v>
                </c:pt>
                <c:pt idx="12">
                  <c:v>5.4</c:v>
                </c:pt>
                <c:pt idx="13">
                  <c:v>4.4000000000000004</c:v>
                </c:pt>
                <c:pt idx="14">
                  <c:v>3.1</c:v>
                </c:pt>
                <c:pt idx="15">
                  <c:v>6.1</c:v>
                </c:pt>
                <c:pt idx="16">
                  <c:v>1.7</c:v>
                </c:pt>
                <c:pt idx="17">
                  <c:v>5.0999999999999996</c:v>
                </c:pt>
                <c:pt idx="18">
                  <c:v>0.9</c:v>
                </c:pt>
                <c:pt idx="19">
                  <c:v>-0.7</c:v>
                </c:pt>
                <c:pt idx="20">
                  <c:v>0.4</c:v>
                </c:pt>
                <c:pt idx="21">
                  <c:v>-3</c:v>
                </c:pt>
                <c:pt idx="22">
                  <c:v>-3.9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3-42E8-882D-C6DEB948F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049200"/>
        <c:axId val="771042968"/>
      </c:barChart>
      <c:catAx>
        <c:axId val="77104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42968"/>
        <c:crosses val="autoZero"/>
        <c:auto val="1"/>
        <c:lblAlgn val="ctr"/>
        <c:lblOffset val="100"/>
        <c:noMultiLvlLbl val="0"/>
      </c:catAx>
      <c:valAx>
        <c:axId val="77104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4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yksityisten palveluiden henkilöstömäärien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Taul1!$E$357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Taul1!$C$358:$D$380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Taul1!$E$358:$E$380</c:f>
              <c:numCache>
                <c:formatCode>General</c:formatCode>
                <c:ptCount val="23"/>
                <c:pt idx="0">
                  <c:v>0.9</c:v>
                </c:pt>
                <c:pt idx="1">
                  <c:v>1</c:v>
                </c:pt>
                <c:pt idx="2">
                  <c:v>0</c:v>
                </c:pt>
                <c:pt idx="3">
                  <c:v>0.1</c:v>
                </c:pt>
                <c:pt idx="4">
                  <c:v>-0.6</c:v>
                </c:pt>
                <c:pt idx="5">
                  <c:v>0.3</c:v>
                </c:pt>
                <c:pt idx="6">
                  <c:v>1.1000000000000001</c:v>
                </c:pt>
                <c:pt idx="7">
                  <c:v>2</c:v>
                </c:pt>
                <c:pt idx="8">
                  <c:v>4.5</c:v>
                </c:pt>
                <c:pt idx="9">
                  <c:v>5</c:v>
                </c:pt>
                <c:pt idx="10">
                  <c:v>4.3</c:v>
                </c:pt>
                <c:pt idx="11">
                  <c:v>4.3</c:v>
                </c:pt>
                <c:pt idx="12">
                  <c:v>4.8</c:v>
                </c:pt>
                <c:pt idx="13">
                  <c:v>4.2</c:v>
                </c:pt>
                <c:pt idx="14">
                  <c:v>3.3</c:v>
                </c:pt>
                <c:pt idx="15">
                  <c:v>4.0999999999999996</c:v>
                </c:pt>
                <c:pt idx="16">
                  <c:v>0.4</c:v>
                </c:pt>
                <c:pt idx="17">
                  <c:v>0.9</c:v>
                </c:pt>
                <c:pt idx="18">
                  <c:v>0.3</c:v>
                </c:pt>
                <c:pt idx="19">
                  <c:v>-0.7</c:v>
                </c:pt>
                <c:pt idx="20">
                  <c:v>0.2</c:v>
                </c:pt>
                <c:pt idx="21">
                  <c:v>-10.199999999999999</c:v>
                </c:pt>
                <c:pt idx="22">
                  <c:v>-6.8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8-4936-B299-8A620F2BACEE}"/>
            </c:ext>
          </c:extLst>
        </c:ser>
        <c:ser>
          <c:idx val="1"/>
          <c:order val="1"/>
          <c:tx>
            <c:strRef>
              <c:f>Taul1!$F$357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Taul1!$C$358:$D$380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Taul1!$F$358:$F$380</c:f>
              <c:numCache>
                <c:formatCode>General</c:formatCode>
                <c:ptCount val="23"/>
                <c:pt idx="0">
                  <c:v>0.6</c:v>
                </c:pt>
                <c:pt idx="1">
                  <c:v>0.7</c:v>
                </c:pt>
                <c:pt idx="2">
                  <c:v>-0.1</c:v>
                </c:pt>
                <c:pt idx="3">
                  <c:v>0.5</c:v>
                </c:pt>
                <c:pt idx="4">
                  <c:v>1.4</c:v>
                </c:pt>
                <c:pt idx="5">
                  <c:v>1.7</c:v>
                </c:pt>
                <c:pt idx="6">
                  <c:v>2.8</c:v>
                </c:pt>
                <c:pt idx="7">
                  <c:v>2.4</c:v>
                </c:pt>
                <c:pt idx="8">
                  <c:v>3.8</c:v>
                </c:pt>
                <c:pt idx="9">
                  <c:v>3.4</c:v>
                </c:pt>
                <c:pt idx="10">
                  <c:v>3.9</c:v>
                </c:pt>
                <c:pt idx="11">
                  <c:v>4.8</c:v>
                </c:pt>
                <c:pt idx="12">
                  <c:v>4.8</c:v>
                </c:pt>
                <c:pt idx="13">
                  <c:v>4.7</c:v>
                </c:pt>
                <c:pt idx="14">
                  <c:v>4.2</c:v>
                </c:pt>
                <c:pt idx="15">
                  <c:v>5</c:v>
                </c:pt>
                <c:pt idx="16">
                  <c:v>0.7</c:v>
                </c:pt>
                <c:pt idx="17">
                  <c:v>1.4</c:v>
                </c:pt>
                <c:pt idx="18">
                  <c:v>0.9</c:v>
                </c:pt>
                <c:pt idx="19">
                  <c:v>0.1</c:v>
                </c:pt>
                <c:pt idx="20">
                  <c:v>1.1000000000000001</c:v>
                </c:pt>
                <c:pt idx="21">
                  <c:v>-12</c:v>
                </c:pt>
                <c:pt idx="22">
                  <c:v>-8.1999999999999993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8-4936-B299-8A620F2B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009840"/>
        <c:axId val="771009184"/>
      </c:barChart>
      <c:catAx>
        <c:axId val="7710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09184"/>
        <c:crosses val="autoZero"/>
        <c:auto val="1"/>
        <c:lblAlgn val="ctr"/>
        <c:lblOffset val="100"/>
        <c:noMultiLvlLbl val="0"/>
      </c:catAx>
      <c:valAx>
        <c:axId val="77100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0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teknologia- ja metsäteollisuuden liikevaihtojen muutos Keski-Suomessa 2015-3Q/2020 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577922924982683E-2"/>
          <c:y val="0.16872018649732912"/>
          <c:w val="0.89521062992125988"/>
          <c:h val="0.66587511113856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Taul1!$E$154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Taul1!$C$155:$D$177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Taul1!$E$155:$E$177</c:f>
              <c:numCache>
                <c:formatCode>General</c:formatCode>
                <c:ptCount val="23"/>
                <c:pt idx="0">
                  <c:v>0.9</c:v>
                </c:pt>
                <c:pt idx="1">
                  <c:v>10.9</c:v>
                </c:pt>
                <c:pt idx="2">
                  <c:v>-2.7</c:v>
                </c:pt>
                <c:pt idx="3">
                  <c:v>-8.3000000000000007</c:v>
                </c:pt>
                <c:pt idx="4">
                  <c:v>2</c:v>
                </c:pt>
                <c:pt idx="5">
                  <c:v>2.4</c:v>
                </c:pt>
                <c:pt idx="6">
                  <c:v>10</c:v>
                </c:pt>
                <c:pt idx="7">
                  <c:v>12.7</c:v>
                </c:pt>
                <c:pt idx="8">
                  <c:v>15.1</c:v>
                </c:pt>
                <c:pt idx="9">
                  <c:v>6.4</c:v>
                </c:pt>
                <c:pt idx="10">
                  <c:v>7.6</c:v>
                </c:pt>
                <c:pt idx="11">
                  <c:v>10.9</c:v>
                </c:pt>
                <c:pt idx="12">
                  <c:v>6</c:v>
                </c:pt>
                <c:pt idx="13">
                  <c:v>4.5</c:v>
                </c:pt>
                <c:pt idx="14">
                  <c:v>-5.2</c:v>
                </c:pt>
                <c:pt idx="15">
                  <c:v>-1</c:v>
                </c:pt>
                <c:pt idx="16">
                  <c:v>-3.3</c:v>
                </c:pt>
                <c:pt idx="17">
                  <c:v>-2.7</c:v>
                </c:pt>
                <c:pt idx="18">
                  <c:v>10.3</c:v>
                </c:pt>
                <c:pt idx="19">
                  <c:v>9.1</c:v>
                </c:pt>
                <c:pt idx="20">
                  <c:v>18.7</c:v>
                </c:pt>
                <c:pt idx="21">
                  <c:v>-1.8</c:v>
                </c:pt>
                <c:pt idx="22">
                  <c:v>-5.3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0-4A08-949E-31E3F5DF962B}"/>
            </c:ext>
          </c:extLst>
        </c:ser>
        <c:ser>
          <c:idx val="1"/>
          <c:order val="1"/>
          <c:tx>
            <c:strRef>
              <c:f>Taul1!$F$154</c:f>
              <c:strCache>
                <c:ptCount val="1"/>
                <c:pt idx="0">
                  <c:v>Metsäteollisuus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Taul1!$C$155:$D$177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Taul1!$F$155:$F$177</c:f>
              <c:numCache>
                <c:formatCode>General</c:formatCode>
                <c:ptCount val="23"/>
                <c:pt idx="0">
                  <c:v>-3.4</c:v>
                </c:pt>
                <c:pt idx="1">
                  <c:v>-0.7</c:v>
                </c:pt>
                <c:pt idx="2">
                  <c:v>-0.1</c:v>
                </c:pt>
                <c:pt idx="3">
                  <c:v>0.5</c:v>
                </c:pt>
                <c:pt idx="4">
                  <c:v>7.7</c:v>
                </c:pt>
                <c:pt idx="5">
                  <c:v>5.5</c:v>
                </c:pt>
                <c:pt idx="6">
                  <c:v>-7.1</c:v>
                </c:pt>
                <c:pt idx="7">
                  <c:v>-8.9</c:v>
                </c:pt>
                <c:pt idx="8">
                  <c:v>2.6</c:v>
                </c:pt>
                <c:pt idx="9">
                  <c:v>1</c:v>
                </c:pt>
                <c:pt idx="10">
                  <c:v>8.3000000000000007</c:v>
                </c:pt>
                <c:pt idx="11">
                  <c:v>17.8</c:v>
                </c:pt>
                <c:pt idx="12">
                  <c:v>15.3</c:v>
                </c:pt>
                <c:pt idx="13">
                  <c:v>23.4</c:v>
                </c:pt>
                <c:pt idx="14">
                  <c:v>19.7</c:v>
                </c:pt>
                <c:pt idx="15">
                  <c:v>17.3</c:v>
                </c:pt>
                <c:pt idx="16">
                  <c:v>8.3000000000000007</c:v>
                </c:pt>
                <c:pt idx="17">
                  <c:v>-1.6</c:v>
                </c:pt>
                <c:pt idx="18">
                  <c:v>-3.6</c:v>
                </c:pt>
                <c:pt idx="19">
                  <c:v>-11.2</c:v>
                </c:pt>
                <c:pt idx="20">
                  <c:v>-22.7</c:v>
                </c:pt>
                <c:pt idx="21">
                  <c:v>-22.1</c:v>
                </c:pt>
                <c:pt idx="22">
                  <c:v>-17.399999999999999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0-4A08-949E-31E3F5DF9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948888"/>
        <c:axId val="740946920"/>
      </c:barChart>
      <c:catAx>
        <c:axId val="74094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0946920"/>
        <c:crosses val="autoZero"/>
        <c:auto val="1"/>
        <c:lblAlgn val="ctr"/>
        <c:lblOffset val="100"/>
        <c:noMultiLvlLbl val="0"/>
      </c:catAx>
      <c:valAx>
        <c:axId val="7409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094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teknologia- ja metsäteollisuuden henkilöstömäärien muutos Keski-Suomessa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584790026246719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Taul1!$E$386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Taul1!$C$387:$D$409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Taul1!$E$387:$E$409</c:f>
              <c:numCache>
                <c:formatCode>General</c:formatCode>
                <c:ptCount val="23"/>
                <c:pt idx="0">
                  <c:v>-2.9</c:v>
                </c:pt>
                <c:pt idx="1">
                  <c:v>-2.2000000000000002</c:v>
                </c:pt>
                <c:pt idx="2">
                  <c:v>-4.0999999999999996</c:v>
                </c:pt>
                <c:pt idx="3">
                  <c:v>-4.2</c:v>
                </c:pt>
                <c:pt idx="4">
                  <c:v>1.4</c:v>
                </c:pt>
                <c:pt idx="5">
                  <c:v>1.5</c:v>
                </c:pt>
                <c:pt idx="6">
                  <c:v>1.7</c:v>
                </c:pt>
                <c:pt idx="7">
                  <c:v>0.6</c:v>
                </c:pt>
                <c:pt idx="8">
                  <c:v>2</c:v>
                </c:pt>
                <c:pt idx="9">
                  <c:v>2.1</c:v>
                </c:pt>
                <c:pt idx="10">
                  <c:v>2.8</c:v>
                </c:pt>
                <c:pt idx="11">
                  <c:v>5.5</c:v>
                </c:pt>
                <c:pt idx="12">
                  <c:v>4.5999999999999996</c:v>
                </c:pt>
                <c:pt idx="13">
                  <c:v>4</c:v>
                </c:pt>
                <c:pt idx="14">
                  <c:v>4.7</c:v>
                </c:pt>
                <c:pt idx="15">
                  <c:v>3.7</c:v>
                </c:pt>
                <c:pt idx="16">
                  <c:v>0.3</c:v>
                </c:pt>
                <c:pt idx="17">
                  <c:v>1.8</c:v>
                </c:pt>
                <c:pt idx="18">
                  <c:v>-0.4</c:v>
                </c:pt>
                <c:pt idx="19">
                  <c:v>-1.6</c:v>
                </c:pt>
                <c:pt idx="20">
                  <c:v>2.5</c:v>
                </c:pt>
                <c:pt idx="21">
                  <c:v>-3.7</c:v>
                </c:pt>
                <c:pt idx="22">
                  <c:v>-3.1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765-8414-F57B64A66959}"/>
            </c:ext>
          </c:extLst>
        </c:ser>
        <c:ser>
          <c:idx val="1"/>
          <c:order val="1"/>
          <c:tx>
            <c:strRef>
              <c:f>Taul1!$F$386</c:f>
              <c:strCache>
                <c:ptCount val="1"/>
                <c:pt idx="0">
                  <c:v>Metsäteollisuus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Taul1!$C$387:$D$409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Taul1!$F$387:$F$409</c:f>
              <c:numCache>
                <c:formatCode>General</c:formatCode>
                <c:ptCount val="23"/>
                <c:pt idx="0">
                  <c:v>-3.6</c:v>
                </c:pt>
                <c:pt idx="1">
                  <c:v>-2.9</c:v>
                </c:pt>
                <c:pt idx="2">
                  <c:v>-5.3</c:v>
                </c:pt>
                <c:pt idx="3">
                  <c:v>-4.7</c:v>
                </c:pt>
                <c:pt idx="4">
                  <c:v>-11.2</c:v>
                </c:pt>
                <c:pt idx="5">
                  <c:v>-9.8000000000000007</c:v>
                </c:pt>
                <c:pt idx="6">
                  <c:v>0</c:v>
                </c:pt>
                <c:pt idx="7">
                  <c:v>-5.0999999999999996</c:v>
                </c:pt>
                <c:pt idx="8">
                  <c:v>5.3</c:v>
                </c:pt>
                <c:pt idx="9">
                  <c:v>3</c:v>
                </c:pt>
                <c:pt idx="10">
                  <c:v>-1</c:v>
                </c:pt>
                <c:pt idx="11">
                  <c:v>0.5</c:v>
                </c:pt>
                <c:pt idx="12">
                  <c:v>-3.5</c:v>
                </c:pt>
                <c:pt idx="13">
                  <c:v>-4.7</c:v>
                </c:pt>
                <c:pt idx="14">
                  <c:v>0.6</c:v>
                </c:pt>
                <c:pt idx="15">
                  <c:v>-0.2</c:v>
                </c:pt>
                <c:pt idx="16">
                  <c:v>4.5</c:v>
                </c:pt>
                <c:pt idx="17">
                  <c:v>7.6</c:v>
                </c:pt>
                <c:pt idx="18">
                  <c:v>2</c:v>
                </c:pt>
                <c:pt idx="19">
                  <c:v>0</c:v>
                </c:pt>
                <c:pt idx="20">
                  <c:v>-8.9</c:v>
                </c:pt>
                <c:pt idx="21">
                  <c:v>-9.6</c:v>
                </c:pt>
                <c:pt idx="22">
                  <c:v>-7.6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1-4765-8414-F57B64A6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51872"/>
        <c:axId val="143343672"/>
      </c:barChart>
      <c:catAx>
        <c:axId val="1433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343672"/>
        <c:crosses val="autoZero"/>
        <c:auto val="1"/>
        <c:lblAlgn val="ctr"/>
        <c:lblOffset val="100"/>
        <c:noMultiLvlLbl val="0"/>
      </c:catAx>
      <c:valAx>
        <c:axId val="14334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3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KIBS-palveluiden ja matkailun liikevaihtojen muutos Keski-Suomessa 2015-3Q/2020</a:t>
            </a:r>
            <a:endParaRPr lang="fi-FI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2840769903762027E-2"/>
          <c:y val="0.23652777777777778"/>
          <c:w val="0.89521062992125988"/>
          <c:h val="0.58622544821183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Taul1!$E$183</c:f>
              <c:strCache>
                <c:ptCount val="1"/>
                <c:pt idx="0">
                  <c:v>KIBS-palvelut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Taul1!$C$184:$D$206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Taul1!$E$184:$E$206</c:f>
              <c:numCache>
                <c:formatCode>General</c:formatCode>
                <c:ptCount val="23"/>
                <c:pt idx="0">
                  <c:v>13.6</c:v>
                </c:pt>
                <c:pt idx="1">
                  <c:v>9.5</c:v>
                </c:pt>
                <c:pt idx="2">
                  <c:v>9.6</c:v>
                </c:pt>
                <c:pt idx="3">
                  <c:v>7.7</c:v>
                </c:pt>
                <c:pt idx="4">
                  <c:v>5.9</c:v>
                </c:pt>
                <c:pt idx="5">
                  <c:v>10</c:v>
                </c:pt>
                <c:pt idx="6">
                  <c:v>8.8000000000000007</c:v>
                </c:pt>
                <c:pt idx="7">
                  <c:v>8.9</c:v>
                </c:pt>
                <c:pt idx="8">
                  <c:v>12.9</c:v>
                </c:pt>
                <c:pt idx="9">
                  <c:v>14.9</c:v>
                </c:pt>
                <c:pt idx="10">
                  <c:v>10.199999999999999</c:v>
                </c:pt>
                <c:pt idx="11">
                  <c:v>8.4</c:v>
                </c:pt>
                <c:pt idx="12">
                  <c:v>10.7</c:v>
                </c:pt>
                <c:pt idx="13">
                  <c:v>7.6</c:v>
                </c:pt>
                <c:pt idx="14">
                  <c:v>11.1</c:v>
                </c:pt>
                <c:pt idx="15">
                  <c:v>10.5</c:v>
                </c:pt>
                <c:pt idx="16">
                  <c:v>3.6</c:v>
                </c:pt>
                <c:pt idx="17">
                  <c:v>1.7</c:v>
                </c:pt>
                <c:pt idx="18">
                  <c:v>4.5999999999999996</c:v>
                </c:pt>
                <c:pt idx="19">
                  <c:v>4.8</c:v>
                </c:pt>
                <c:pt idx="20">
                  <c:v>7.6</c:v>
                </c:pt>
                <c:pt idx="21">
                  <c:v>-3.3</c:v>
                </c:pt>
                <c:pt idx="22">
                  <c:v>-2.7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E-4E69-866C-A06D2A8EF502}"/>
            </c:ext>
          </c:extLst>
        </c:ser>
        <c:ser>
          <c:idx val="1"/>
          <c:order val="1"/>
          <c:tx>
            <c:strRef>
              <c:f>Taul1!$F$183</c:f>
              <c:strCache>
                <c:ptCount val="1"/>
                <c:pt idx="0">
                  <c:v>Matkailu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Taul1!$C$184:$D$206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Taul1!$F$184:$F$206</c:f>
              <c:numCache>
                <c:formatCode>General</c:formatCode>
                <c:ptCount val="23"/>
                <c:pt idx="0">
                  <c:v>0</c:v>
                </c:pt>
                <c:pt idx="1">
                  <c:v>0.2</c:v>
                </c:pt>
                <c:pt idx="2">
                  <c:v>8.6999999999999993</c:v>
                </c:pt>
                <c:pt idx="3">
                  <c:v>2.7</c:v>
                </c:pt>
                <c:pt idx="4">
                  <c:v>-0.2</c:v>
                </c:pt>
                <c:pt idx="5">
                  <c:v>-13.3</c:v>
                </c:pt>
                <c:pt idx="6">
                  <c:v>5.2</c:v>
                </c:pt>
                <c:pt idx="7">
                  <c:v>11.3</c:v>
                </c:pt>
                <c:pt idx="8">
                  <c:v>4.5999999999999996</c:v>
                </c:pt>
                <c:pt idx="9">
                  <c:v>12.8</c:v>
                </c:pt>
                <c:pt idx="10">
                  <c:v>5.9</c:v>
                </c:pt>
                <c:pt idx="11">
                  <c:v>1.8</c:v>
                </c:pt>
                <c:pt idx="12">
                  <c:v>0.6</c:v>
                </c:pt>
                <c:pt idx="13">
                  <c:v>0</c:v>
                </c:pt>
                <c:pt idx="14">
                  <c:v>-0.8</c:v>
                </c:pt>
                <c:pt idx="15">
                  <c:v>0.5</c:v>
                </c:pt>
                <c:pt idx="16">
                  <c:v>-2.2999999999999998</c:v>
                </c:pt>
                <c:pt idx="17">
                  <c:v>3.5</c:v>
                </c:pt>
                <c:pt idx="18">
                  <c:v>0.9</c:v>
                </c:pt>
                <c:pt idx="19">
                  <c:v>1.9</c:v>
                </c:pt>
                <c:pt idx="20">
                  <c:v>-11.1</c:v>
                </c:pt>
                <c:pt idx="21">
                  <c:v>-55.8</c:v>
                </c:pt>
                <c:pt idx="22">
                  <c:v>-26.2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E-4E69-866C-A06D2A8EF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810088"/>
        <c:axId val="461808776"/>
      </c:barChart>
      <c:catAx>
        <c:axId val="46181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808776"/>
        <c:crosses val="autoZero"/>
        <c:auto val="1"/>
        <c:lblAlgn val="ctr"/>
        <c:lblOffset val="100"/>
        <c:noMultiLvlLbl val="0"/>
      </c:catAx>
      <c:valAx>
        <c:axId val="46180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81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KIBS-palveluiden ja matkailun henkilöstömäärien muutos Keski-Suomessa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5344925634295715E-2"/>
          <c:y val="0.20826580254142094"/>
          <c:w val="0.89521062992125988"/>
          <c:h val="0.6599977278731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Taul1!$E$415</c:f>
              <c:strCache>
                <c:ptCount val="1"/>
                <c:pt idx="0">
                  <c:v>KIBS-palvelut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Taul1!$C$416:$D$438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Taul1!$E$416:$E$438</c:f>
              <c:numCache>
                <c:formatCode>General</c:formatCode>
                <c:ptCount val="23"/>
                <c:pt idx="0">
                  <c:v>5.2</c:v>
                </c:pt>
                <c:pt idx="1">
                  <c:v>4.5999999999999996</c:v>
                </c:pt>
                <c:pt idx="2">
                  <c:v>3.6</c:v>
                </c:pt>
                <c:pt idx="3">
                  <c:v>2.2999999999999998</c:v>
                </c:pt>
                <c:pt idx="4">
                  <c:v>3.4</c:v>
                </c:pt>
                <c:pt idx="5">
                  <c:v>4.7</c:v>
                </c:pt>
                <c:pt idx="6">
                  <c:v>5.3</c:v>
                </c:pt>
                <c:pt idx="7">
                  <c:v>5.0999999999999996</c:v>
                </c:pt>
                <c:pt idx="8">
                  <c:v>12.5</c:v>
                </c:pt>
                <c:pt idx="9">
                  <c:v>13.2</c:v>
                </c:pt>
                <c:pt idx="10">
                  <c:v>11.3</c:v>
                </c:pt>
                <c:pt idx="11">
                  <c:v>11.6</c:v>
                </c:pt>
                <c:pt idx="12">
                  <c:v>11.8</c:v>
                </c:pt>
                <c:pt idx="13">
                  <c:v>10.7</c:v>
                </c:pt>
                <c:pt idx="14">
                  <c:v>7.7</c:v>
                </c:pt>
                <c:pt idx="15">
                  <c:v>6.5</c:v>
                </c:pt>
                <c:pt idx="16">
                  <c:v>1.1000000000000001</c:v>
                </c:pt>
                <c:pt idx="17">
                  <c:v>0.3</c:v>
                </c:pt>
                <c:pt idx="18">
                  <c:v>0.9</c:v>
                </c:pt>
                <c:pt idx="19">
                  <c:v>-2</c:v>
                </c:pt>
                <c:pt idx="20">
                  <c:v>2.9</c:v>
                </c:pt>
                <c:pt idx="21">
                  <c:v>-1.6</c:v>
                </c:pt>
                <c:pt idx="22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0-4F5C-90EE-102C428D4223}"/>
            </c:ext>
          </c:extLst>
        </c:ser>
        <c:ser>
          <c:idx val="1"/>
          <c:order val="1"/>
          <c:tx>
            <c:strRef>
              <c:f>Taul1!$F$415</c:f>
              <c:strCache>
                <c:ptCount val="1"/>
                <c:pt idx="0">
                  <c:v>Matkailu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Taul1!$C$416:$D$438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Taul1!$F$416:$F$438</c:f>
              <c:numCache>
                <c:formatCode>General</c:formatCode>
                <c:ptCount val="23"/>
                <c:pt idx="0">
                  <c:v>-8.5</c:v>
                </c:pt>
                <c:pt idx="1">
                  <c:v>-6.5</c:v>
                </c:pt>
                <c:pt idx="2">
                  <c:v>-5.0999999999999996</c:v>
                </c:pt>
                <c:pt idx="3">
                  <c:v>-3.1</c:v>
                </c:pt>
                <c:pt idx="4">
                  <c:v>3.6</c:v>
                </c:pt>
                <c:pt idx="5">
                  <c:v>4.8</c:v>
                </c:pt>
                <c:pt idx="6">
                  <c:v>1.8</c:v>
                </c:pt>
                <c:pt idx="7">
                  <c:v>4.3</c:v>
                </c:pt>
                <c:pt idx="8">
                  <c:v>0.5</c:v>
                </c:pt>
                <c:pt idx="9">
                  <c:v>-0.6</c:v>
                </c:pt>
                <c:pt idx="10">
                  <c:v>-0.2</c:v>
                </c:pt>
                <c:pt idx="11">
                  <c:v>-2.5</c:v>
                </c:pt>
                <c:pt idx="12">
                  <c:v>4.0999999999999996</c:v>
                </c:pt>
                <c:pt idx="13">
                  <c:v>2.8</c:v>
                </c:pt>
                <c:pt idx="14">
                  <c:v>2.7</c:v>
                </c:pt>
                <c:pt idx="15">
                  <c:v>5.0999999999999996</c:v>
                </c:pt>
                <c:pt idx="16">
                  <c:v>-1.9</c:v>
                </c:pt>
                <c:pt idx="17">
                  <c:v>1.1000000000000001</c:v>
                </c:pt>
                <c:pt idx="18">
                  <c:v>-2.5</c:v>
                </c:pt>
                <c:pt idx="19">
                  <c:v>-2</c:v>
                </c:pt>
                <c:pt idx="20">
                  <c:v>-3.8</c:v>
                </c:pt>
                <c:pt idx="21">
                  <c:v>-37.700000000000003</c:v>
                </c:pt>
                <c:pt idx="22">
                  <c:v>-24.9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0-4F5C-90EE-102C428D4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54688"/>
        <c:axId val="467251408"/>
      </c:barChart>
      <c:catAx>
        <c:axId val="4672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51408"/>
        <c:crosses val="autoZero"/>
        <c:auto val="1"/>
        <c:lblAlgn val="ctr"/>
        <c:lblOffset val="100"/>
        <c:noMultiLvlLbl val="0"/>
      </c:catAx>
      <c:valAx>
        <c:axId val="46725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kasvukeskusten liikevaihtojen kehitystrendi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7913888888888888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6579811197447509E-2"/>
          <c:y val="0.15237746062992125"/>
          <c:w val="0.89019685039370078"/>
          <c:h val="0.66403302554806543"/>
        </c:manualLayout>
      </c:layout>
      <c:lineChart>
        <c:grouping val="standard"/>
        <c:varyColors val="0"/>
        <c:ser>
          <c:idx val="0"/>
          <c:order val="0"/>
          <c:tx>
            <c:strRef>
              <c:f>Taul1!$E$531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Taul1!$E$532:$E$554</c:f>
              <c:numCache>
                <c:formatCode>General</c:formatCode>
                <c:ptCount val="23"/>
                <c:pt idx="0">
                  <c:v>100.3</c:v>
                </c:pt>
                <c:pt idx="1">
                  <c:v>100.1</c:v>
                </c:pt>
                <c:pt idx="2">
                  <c:v>99.8</c:v>
                </c:pt>
                <c:pt idx="3">
                  <c:v>99.8</c:v>
                </c:pt>
                <c:pt idx="4">
                  <c:v>100.3</c:v>
                </c:pt>
                <c:pt idx="5">
                  <c:v>101.2</c:v>
                </c:pt>
                <c:pt idx="6">
                  <c:v>102.6</c:v>
                </c:pt>
                <c:pt idx="7">
                  <c:v>104.3</c:v>
                </c:pt>
                <c:pt idx="8">
                  <c:v>106.1</c:v>
                </c:pt>
                <c:pt idx="9">
                  <c:v>107.7</c:v>
                </c:pt>
                <c:pt idx="10">
                  <c:v>109.2</c:v>
                </c:pt>
                <c:pt idx="11">
                  <c:v>110.7</c:v>
                </c:pt>
                <c:pt idx="12">
                  <c:v>112.3</c:v>
                </c:pt>
                <c:pt idx="13">
                  <c:v>113.8</c:v>
                </c:pt>
                <c:pt idx="14">
                  <c:v>115.2</c:v>
                </c:pt>
                <c:pt idx="15">
                  <c:v>116.4</c:v>
                </c:pt>
                <c:pt idx="16">
                  <c:v>117.3</c:v>
                </c:pt>
                <c:pt idx="17">
                  <c:v>117.8</c:v>
                </c:pt>
                <c:pt idx="18">
                  <c:v>117.8</c:v>
                </c:pt>
                <c:pt idx="19">
                  <c:v>117.4</c:v>
                </c:pt>
                <c:pt idx="20">
                  <c:v>116.5</c:v>
                </c:pt>
                <c:pt idx="21">
                  <c:v>115.5</c:v>
                </c:pt>
                <c:pt idx="22">
                  <c:v>114.6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6B-42BA-8683-48E61490CD99}"/>
            </c:ext>
          </c:extLst>
        </c:ser>
        <c:ser>
          <c:idx val="1"/>
          <c:order val="1"/>
          <c:tx>
            <c:strRef>
              <c:f>Taul1!$F$531</c:f>
              <c:strCache>
                <c:ptCount val="1"/>
                <c:pt idx="0">
                  <c:v>Helsingin seutu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Taul1!$F$532:$F$554</c:f>
              <c:numCache>
                <c:formatCode>General</c:formatCode>
                <c:ptCount val="23"/>
                <c:pt idx="0">
                  <c:v>99.5</c:v>
                </c:pt>
                <c:pt idx="1">
                  <c:v>100.4</c:v>
                </c:pt>
                <c:pt idx="2">
                  <c:v>100.1</c:v>
                </c:pt>
                <c:pt idx="3">
                  <c:v>99.8</c:v>
                </c:pt>
                <c:pt idx="4">
                  <c:v>100</c:v>
                </c:pt>
                <c:pt idx="5">
                  <c:v>102.4</c:v>
                </c:pt>
                <c:pt idx="6">
                  <c:v>102.8</c:v>
                </c:pt>
                <c:pt idx="7">
                  <c:v>104.7</c:v>
                </c:pt>
                <c:pt idx="8">
                  <c:v>106.4</c:v>
                </c:pt>
                <c:pt idx="9">
                  <c:v>107.1</c:v>
                </c:pt>
                <c:pt idx="10">
                  <c:v>108.7</c:v>
                </c:pt>
                <c:pt idx="11">
                  <c:v>110.9</c:v>
                </c:pt>
                <c:pt idx="12">
                  <c:v>111.9</c:v>
                </c:pt>
                <c:pt idx="13">
                  <c:v>113.3</c:v>
                </c:pt>
                <c:pt idx="14">
                  <c:v>114.8</c:v>
                </c:pt>
                <c:pt idx="15">
                  <c:v>116</c:v>
                </c:pt>
                <c:pt idx="16">
                  <c:v>117.3</c:v>
                </c:pt>
                <c:pt idx="17">
                  <c:v>118.1</c:v>
                </c:pt>
                <c:pt idx="18">
                  <c:v>120.5</c:v>
                </c:pt>
                <c:pt idx="19">
                  <c:v>120.4</c:v>
                </c:pt>
                <c:pt idx="20">
                  <c:v>118</c:v>
                </c:pt>
                <c:pt idx="21">
                  <c:v>116.3</c:v>
                </c:pt>
                <c:pt idx="22">
                  <c:v>117.1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6B-42BA-8683-48E61490CD99}"/>
            </c:ext>
          </c:extLst>
        </c:ser>
        <c:ser>
          <c:idx val="2"/>
          <c:order val="2"/>
          <c:tx>
            <c:strRef>
              <c:f>Taul1!$G$531</c:f>
              <c:strCache>
                <c:ptCount val="1"/>
                <c:pt idx="0">
                  <c:v>Tampereen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Taul1!$G$532:$G$554</c:f>
              <c:numCache>
                <c:formatCode>General</c:formatCode>
                <c:ptCount val="23"/>
                <c:pt idx="0">
                  <c:v>99</c:v>
                </c:pt>
                <c:pt idx="1">
                  <c:v>99.8</c:v>
                </c:pt>
                <c:pt idx="2">
                  <c:v>100</c:v>
                </c:pt>
                <c:pt idx="3">
                  <c:v>100.5</c:v>
                </c:pt>
                <c:pt idx="4">
                  <c:v>101.7</c:v>
                </c:pt>
                <c:pt idx="5">
                  <c:v>102.1</c:v>
                </c:pt>
                <c:pt idx="6">
                  <c:v>102.4</c:v>
                </c:pt>
                <c:pt idx="7">
                  <c:v>103.3</c:v>
                </c:pt>
                <c:pt idx="8">
                  <c:v>104.8</c:v>
                </c:pt>
                <c:pt idx="9">
                  <c:v>107.6</c:v>
                </c:pt>
                <c:pt idx="10">
                  <c:v>109.9</c:v>
                </c:pt>
                <c:pt idx="11">
                  <c:v>111.5</c:v>
                </c:pt>
                <c:pt idx="12">
                  <c:v>113.2</c:v>
                </c:pt>
                <c:pt idx="13">
                  <c:v>115.1</c:v>
                </c:pt>
                <c:pt idx="14">
                  <c:v>116.7</c:v>
                </c:pt>
                <c:pt idx="15">
                  <c:v>118.2</c:v>
                </c:pt>
                <c:pt idx="16">
                  <c:v>118.3</c:v>
                </c:pt>
                <c:pt idx="17">
                  <c:v>119.7</c:v>
                </c:pt>
                <c:pt idx="18">
                  <c:v>120.7</c:v>
                </c:pt>
                <c:pt idx="19">
                  <c:v>121.5</c:v>
                </c:pt>
                <c:pt idx="20">
                  <c:v>122.3</c:v>
                </c:pt>
                <c:pt idx="21">
                  <c:v>122</c:v>
                </c:pt>
                <c:pt idx="22">
                  <c:v>122.8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6B-42BA-8683-48E61490CD99}"/>
            </c:ext>
          </c:extLst>
        </c:ser>
        <c:ser>
          <c:idx val="3"/>
          <c:order val="3"/>
          <c:tx>
            <c:strRef>
              <c:f>Taul1!$H$531</c:f>
              <c:strCache>
                <c:ptCount val="1"/>
                <c:pt idx="0">
                  <c:v>Kuopion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Taul1!$H$532:$H$554</c:f>
              <c:numCache>
                <c:formatCode>General</c:formatCode>
                <c:ptCount val="23"/>
                <c:pt idx="0">
                  <c:v>99.6</c:v>
                </c:pt>
                <c:pt idx="1">
                  <c:v>99.7</c:v>
                </c:pt>
                <c:pt idx="2">
                  <c:v>100.4</c:v>
                </c:pt>
                <c:pt idx="3">
                  <c:v>100.4</c:v>
                </c:pt>
                <c:pt idx="4">
                  <c:v>101.6</c:v>
                </c:pt>
                <c:pt idx="5">
                  <c:v>103.1</c:v>
                </c:pt>
                <c:pt idx="6">
                  <c:v>104.2</c:v>
                </c:pt>
                <c:pt idx="7">
                  <c:v>105.3</c:v>
                </c:pt>
                <c:pt idx="8">
                  <c:v>106.4</c:v>
                </c:pt>
                <c:pt idx="9">
                  <c:v>108</c:v>
                </c:pt>
                <c:pt idx="10">
                  <c:v>108.8</c:v>
                </c:pt>
                <c:pt idx="11">
                  <c:v>110</c:v>
                </c:pt>
                <c:pt idx="12">
                  <c:v>111.4</c:v>
                </c:pt>
                <c:pt idx="13">
                  <c:v>113.7</c:v>
                </c:pt>
                <c:pt idx="14">
                  <c:v>115.6</c:v>
                </c:pt>
                <c:pt idx="15">
                  <c:v>117.8</c:v>
                </c:pt>
                <c:pt idx="16">
                  <c:v>119.3</c:v>
                </c:pt>
                <c:pt idx="17">
                  <c:v>120.3</c:v>
                </c:pt>
                <c:pt idx="18">
                  <c:v>119.7</c:v>
                </c:pt>
                <c:pt idx="19">
                  <c:v>120.2</c:v>
                </c:pt>
                <c:pt idx="20">
                  <c:v>119.8</c:v>
                </c:pt>
                <c:pt idx="21">
                  <c:v>117.8</c:v>
                </c:pt>
                <c:pt idx="22">
                  <c:v>119.4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6B-42BA-8683-48E61490CD99}"/>
            </c:ext>
          </c:extLst>
        </c:ser>
        <c:ser>
          <c:idx val="4"/>
          <c:order val="4"/>
          <c:tx>
            <c:strRef>
              <c:f>Taul1!$I$531</c:f>
              <c:strCache>
                <c:ptCount val="1"/>
                <c:pt idx="0">
                  <c:v>Jyväskylän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Taul1!$I$532:$I$554</c:f>
              <c:numCache>
                <c:formatCode>General</c:formatCode>
                <c:ptCount val="23"/>
                <c:pt idx="0">
                  <c:v>98.9</c:v>
                </c:pt>
                <c:pt idx="1">
                  <c:v>100.6</c:v>
                </c:pt>
                <c:pt idx="2">
                  <c:v>101.2</c:v>
                </c:pt>
                <c:pt idx="3">
                  <c:v>100.5</c:v>
                </c:pt>
                <c:pt idx="4">
                  <c:v>101.4</c:v>
                </c:pt>
                <c:pt idx="5">
                  <c:v>103.4</c:v>
                </c:pt>
                <c:pt idx="6">
                  <c:v>105.4</c:v>
                </c:pt>
                <c:pt idx="7">
                  <c:v>107</c:v>
                </c:pt>
                <c:pt idx="8">
                  <c:v>108.8</c:v>
                </c:pt>
                <c:pt idx="9">
                  <c:v>111</c:v>
                </c:pt>
                <c:pt idx="10">
                  <c:v>112.2</c:v>
                </c:pt>
                <c:pt idx="11">
                  <c:v>113.5</c:v>
                </c:pt>
                <c:pt idx="12">
                  <c:v>114.8</c:v>
                </c:pt>
                <c:pt idx="13">
                  <c:v>115.8</c:v>
                </c:pt>
                <c:pt idx="14">
                  <c:v>116</c:v>
                </c:pt>
                <c:pt idx="15">
                  <c:v>117.3</c:v>
                </c:pt>
                <c:pt idx="16">
                  <c:v>118.8</c:v>
                </c:pt>
                <c:pt idx="17">
                  <c:v>119.8</c:v>
                </c:pt>
                <c:pt idx="18">
                  <c:v>121.9</c:v>
                </c:pt>
                <c:pt idx="19">
                  <c:v>123.1</c:v>
                </c:pt>
                <c:pt idx="20">
                  <c:v>122.7</c:v>
                </c:pt>
                <c:pt idx="21">
                  <c:v>120.6</c:v>
                </c:pt>
                <c:pt idx="22">
                  <c:v>120.1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6B-42BA-8683-48E61490CD99}"/>
            </c:ext>
          </c:extLst>
        </c:ser>
        <c:ser>
          <c:idx val="5"/>
          <c:order val="5"/>
          <c:tx>
            <c:strRef>
              <c:f>Taul1!$J$531</c:f>
              <c:strCache>
                <c:ptCount val="1"/>
                <c:pt idx="0">
                  <c:v>Seinäjoen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Taul1!$J$532:$J$554</c:f>
              <c:numCache>
                <c:formatCode>General</c:formatCode>
                <c:ptCount val="23"/>
                <c:pt idx="0">
                  <c:v>99.9</c:v>
                </c:pt>
                <c:pt idx="1">
                  <c:v>100.4</c:v>
                </c:pt>
                <c:pt idx="2">
                  <c:v>100.2</c:v>
                </c:pt>
                <c:pt idx="3">
                  <c:v>100</c:v>
                </c:pt>
                <c:pt idx="4">
                  <c:v>101.3</c:v>
                </c:pt>
                <c:pt idx="5">
                  <c:v>101.3</c:v>
                </c:pt>
                <c:pt idx="6">
                  <c:v>101</c:v>
                </c:pt>
                <c:pt idx="7">
                  <c:v>99.9</c:v>
                </c:pt>
                <c:pt idx="8">
                  <c:v>98.5</c:v>
                </c:pt>
                <c:pt idx="9">
                  <c:v>98.8</c:v>
                </c:pt>
                <c:pt idx="10">
                  <c:v>99.5</c:v>
                </c:pt>
                <c:pt idx="11">
                  <c:v>101.5</c:v>
                </c:pt>
                <c:pt idx="12">
                  <c:v>102.7</c:v>
                </c:pt>
                <c:pt idx="13">
                  <c:v>103.7</c:v>
                </c:pt>
                <c:pt idx="14">
                  <c:v>104.8</c:v>
                </c:pt>
                <c:pt idx="15">
                  <c:v>106.1</c:v>
                </c:pt>
                <c:pt idx="16">
                  <c:v>106.6</c:v>
                </c:pt>
                <c:pt idx="17">
                  <c:v>106.8</c:v>
                </c:pt>
                <c:pt idx="18">
                  <c:v>107.4</c:v>
                </c:pt>
                <c:pt idx="19">
                  <c:v>108.4</c:v>
                </c:pt>
                <c:pt idx="20">
                  <c:v>108.9</c:v>
                </c:pt>
                <c:pt idx="21">
                  <c:v>107.8</c:v>
                </c:pt>
                <c:pt idx="22">
                  <c:v>107.7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6B-42BA-8683-48E61490CD99}"/>
            </c:ext>
          </c:extLst>
        </c:ser>
        <c:ser>
          <c:idx val="6"/>
          <c:order val="6"/>
          <c:tx>
            <c:strRef>
              <c:f>Taul1!$K$531</c:f>
              <c:strCache>
                <c:ptCount val="1"/>
                <c:pt idx="0">
                  <c:v>Vaasan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Taul1!$K$532:$K$554</c:f>
              <c:numCache>
                <c:formatCode>General</c:formatCode>
                <c:ptCount val="23"/>
                <c:pt idx="0">
                  <c:v>100.5</c:v>
                </c:pt>
                <c:pt idx="1">
                  <c:v>101.2</c:v>
                </c:pt>
                <c:pt idx="2">
                  <c:v>97.8</c:v>
                </c:pt>
                <c:pt idx="3">
                  <c:v>96.2</c:v>
                </c:pt>
                <c:pt idx="4">
                  <c:v>95.3</c:v>
                </c:pt>
                <c:pt idx="5">
                  <c:v>97.3</c:v>
                </c:pt>
                <c:pt idx="6">
                  <c:v>99.2</c:v>
                </c:pt>
                <c:pt idx="7">
                  <c:v>100.9</c:v>
                </c:pt>
                <c:pt idx="8">
                  <c:v>100.5</c:v>
                </c:pt>
                <c:pt idx="9">
                  <c:v>102.1</c:v>
                </c:pt>
                <c:pt idx="10">
                  <c:v>99.8</c:v>
                </c:pt>
                <c:pt idx="11">
                  <c:v>98.3</c:v>
                </c:pt>
                <c:pt idx="12">
                  <c:v>99.5</c:v>
                </c:pt>
                <c:pt idx="13">
                  <c:v>100.2</c:v>
                </c:pt>
                <c:pt idx="14">
                  <c:v>105.9</c:v>
                </c:pt>
                <c:pt idx="15">
                  <c:v>102.4</c:v>
                </c:pt>
                <c:pt idx="16">
                  <c:v>103.2</c:v>
                </c:pt>
                <c:pt idx="17">
                  <c:v>102.2</c:v>
                </c:pt>
                <c:pt idx="18">
                  <c:v>101.7</c:v>
                </c:pt>
                <c:pt idx="19">
                  <c:v>106.2</c:v>
                </c:pt>
                <c:pt idx="20">
                  <c:v>106</c:v>
                </c:pt>
                <c:pt idx="21">
                  <c:v>101.3</c:v>
                </c:pt>
                <c:pt idx="22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6B-42BA-8683-48E61490CD99}"/>
            </c:ext>
          </c:extLst>
        </c:ser>
        <c:ser>
          <c:idx val="7"/>
          <c:order val="7"/>
          <c:tx>
            <c:strRef>
              <c:f>Taul1!$L$531</c:f>
              <c:strCache>
                <c:ptCount val="1"/>
                <c:pt idx="0">
                  <c:v>Oulun seutu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Taul1!$C$532:$D$554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Taul1!$L$532:$L$554</c:f>
              <c:numCache>
                <c:formatCode>General</c:formatCode>
                <c:ptCount val="23"/>
                <c:pt idx="0">
                  <c:v>99.3</c:v>
                </c:pt>
                <c:pt idx="1">
                  <c:v>100</c:v>
                </c:pt>
                <c:pt idx="2">
                  <c:v>99.4</c:v>
                </c:pt>
                <c:pt idx="3">
                  <c:v>100.6</c:v>
                </c:pt>
                <c:pt idx="4">
                  <c:v>101.5</c:v>
                </c:pt>
                <c:pt idx="5">
                  <c:v>102.6</c:v>
                </c:pt>
                <c:pt idx="6">
                  <c:v>102.9</c:v>
                </c:pt>
                <c:pt idx="7">
                  <c:v>104.5</c:v>
                </c:pt>
                <c:pt idx="8">
                  <c:v>108.5</c:v>
                </c:pt>
                <c:pt idx="9">
                  <c:v>110.3</c:v>
                </c:pt>
                <c:pt idx="10">
                  <c:v>110.8</c:v>
                </c:pt>
                <c:pt idx="11">
                  <c:v>112.4</c:v>
                </c:pt>
                <c:pt idx="12">
                  <c:v>114.5</c:v>
                </c:pt>
                <c:pt idx="13">
                  <c:v>115.9</c:v>
                </c:pt>
                <c:pt idx="14">
                  <c:v>117.1</c:v>
                </c:pt>
                <c:pt idx="15">
                  <c:v>118.2</c:v>
                </c:pt>
                <c:pt idx="16">
                  <c:v>121.3</c:v>
                </c:pt>
                <c:pt idx="17">
                  <c:v>123</c:v>
                </c:pt>
                <c:pt idx="18">
                  <c:v>126.1</c:v>
                </c:pt>
                <c:pt idx="19">
                  <c:v>125</c:v>
                </c:pt>
                <c:pt idx="20">
                  <c:v>122.1</c:v>
                </c:pt>
                <c:pt idx="21">
                  <c:v>121.2</c:v>
                </c:pt>
                <c:pt idx="22">
                  <c:v>122.7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6B-42BA-8683-48E61490C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027224"/>
        <c:axId val="771027880"/>
      </c:lineChart>
      <c:catAx>
        <c:axId val="77102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27880"/>
        <c:crosses val="autoZero"/>
        <c:auto val="1"/>
        <c:lblAlgn val="ctr"/>
        <c:lblOffset val="100"/>
        <c:noMultiLvlLbl val="0"/>
      </c:catAx>
      <c:valAx>
        <c:axId val="77102788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102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Aikajana, kasvukeskusten yritysten henkilöstömäärien kehitystrendi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074860017497812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Taul1!$E$612</c:f>
              <c:strCache>
                <c:ptCount val="1"/>
                <c:pt idx="0">
                  <c:v>Jyväskylän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Taul1!$E$613:$E$635</c:f>
              <c:numCache>
                <c:formatCode>General</c:formatCode>
                <c:ptCount val="23"/>
                <c:pt idx="0">
                  <c:v>100.3</c:v>
                </c:pt>
                <c:pt idx="1">
                  <c:v>100</c:v>
                </c:pt>
                <c:pt idx="2">
                  <c:v>99.8</c:v>
                </c:pt>
                <c:pt idx="3">
                  <c:v>100.2</c:v>
                </c:pt>
                <c:pt idx="4">
                  <c:v>100.6</c:v>
                </c:pt>
                <c:pt idx="5">
                  <c:v>101</c:v>
                </c:pt>
                <c:pt idx="6">
                  <c:v>101.4</c:v>
                </c:pt>
                <c:pt idx="7">
                  <c:v>102</c:v>
                </c:pt>
                <c:pt idx="8">
                  <c:v>103</c:v>
                </c:pt>
                <c:pt idx="9">
                  <c:v>103.7</c:v>
                </c:pt>
                <c:pt idx="10">
                  <c:v>104.4</c:v>
                </c:pt>
                <c:pt idx="11">
                  <c:v>105.1</c:v>
                </c:pt>
                <c:pt idx="12">
                  <c:v>105.9</c:v>
                </c:pt>
                <c:pt idx="13">
                  <c:v>106.8</c:v>
                </c:pt>
                <c:pt idx="14">
                  <c:v>107.5</c:v>
                </c:pt>
                <c:pt idx="15">
                  <c:v>107.8</c:v>
                </c:pt>
                <c:pt idx="16">
                  <c:v>107.8</c:v>
                </c:pt>
                <c:pt idx="17">
                  <c:v>108.7</c:v>
                </c:pt>
                <c:pt idx="18">
                  <c:v>108.6</c:v>
                </c:pt>
                <c:pt idx="19">
                  <c:v>108.5</c:v>
                </c:pt>
                <c:pt idx="20">
                  <c:v>108.3</c:v>
                </c:pt>
                <c:pt idx="21">
                  <c:v>107.4</c:v>
                </c:pt>
                <c:pt idx="22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3-4E6C-A89A-FD23B55F2BDC}"/>
            </c:ext>
          </c:extLst>
        </c:ser>
        <c:ser>
          <c:idx val="1"/>
          <c:order val="1"/>
          <c:tx>
            <c:strRef>
              <c:f>Taul1!$F$612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Taul1!$F$613:$F$635</c:f>
              <c:numCache>
                <c:formatCode>General</c:formatCode>
                <c:ptCount val="23"/>
                <c:pt idx="0">
                  <c:v>100.1</c:v>
                </c:pt>
                <c:pt idx="1">
                  <c:v>100.2</c:v>
                </c:pt>
                <c:pt idx="2">
                  <c:v>99.9</c:v>
                </c:pt>
                <c:pt idx="3">
                  <c:v>100.2</c:v>
                </c:pt>
                <c:pt idx="4">
                  <c:v>100.7</c:v>
                </c:pt>
                <c:pt idx="5">
                  <c:v>100.7</c:v>
                </c:pt>
                <c:pt idx="6">
                  <c:v>100.8</c:v>
                </c:pt>
                <c:pt idx="7">
                  <c:v>100.9</c:v>
                </c:pt>
                <c:pt idx="8">
                  <c:v>101.6</c:v>
                </c:pt>
                <c:pt idx="9">
                  <c:v>102.1</c:v>
                </c:pt>
                <c:pt idx="10">
                  <c:v>102.7</c:v>
                </c:pt>
                <c:pt idx="11">
                  <c:v>103</c:v>
                </c:pt>
                <c:pt idx="12">
                  <c:v>104</c:v>
                </c:pt>
                <c:pt idx="13">
                  <c:v>105.1</c:v>
                </c:pt>
                <c:pt idx="14">
                  <c:v>105.7</c:v>
                </c:pt>
                <c:pt idx="15">
                  <c:v>106</c:v>
                </c:pt>
                <c:pt idx="16">
                  <c:v>105.8</c:v>
                </c:pt>
                <c:pt idx="17">
                  <c:v>106.8</c:v>
                </c:pt>
                <c:pt idx="18">
                  <c:v>106.7</c:v>
                </c:pt>
                <c:pt idx="19">
                  <c:v>106.4</c:v>
                </c:pt>
                <c:pt idx="20">
                  <c:v>105.9</c:v>
                </c:pt>
                <c:pt idx="21">
                  <c:v>104.5</c:v>
                </c:pt>
                <c:pt idx="22">
                  <c:v>104.7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3-4E6C-A89A-FD23B55F2BDC}"/>
            </c:ext>
          </c:extLst>
        </c:ser>
        <c:ser>
          <c:idx val="2"/>
          <c:order val="2"/>
          <c:tx>
            <c:strRef>
              <c:f>Taul1!$G$612</c:f>
              <c:strCache>
                <c:ptCount val="1"/>
                <c:pt idx="0">
                  <c:v>Helsingin seutu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Taul1!$G$613:$G$635</c:f>
              <c:numCache>
                <c:formatCode>General</c:formatCode>
                <c:ptCount val="23"/>
                <c:pt idx="0">
                  <c:v>100</c:v>
                </c:pt>
                <c:pt idx="1">
                  <c:v>100</c:v>
                </c:pt>
                <c:pt idx="2">
                  <c:v>100.1</c:v>
                </c:pt>
                <c:pt idx="3">
                  <c:v>100.4</c:v>
                </c:pt>
                <c:pt idx="4">
                  <c:v>101.1</c:v>
                </c:pt>
                <c:pt idx="5">
                  <c:v>101.4</c:v>
                </c:pt>
                <c:pt idx="6">
                  <c:v>101.8</c:v>
                </c:pt>
                <c:pt idx="7">
                  <c:v>102.2</c:v>
                </c:pt>
                <c:pt idx="8">
                  <c:v>103.1</c:v>
                </c:pt>
                <c:pt idx="9">
                  <c:v>103.8</c:v>
                </c:pt>
                <c:pt idx="10">
                  <c:v>104.5</c:v>
                </c:pt>
                <c:pt idx="11">
                  <c:v>105.3</c:v>
                </c:pt>
                <c:pt idx="12">
                  <c:v>106.6</c:v>
                </c:pt>
                <c:pt idx="13">
                  <c:v>107.8</c:v>
                </c:pt>
                <c:pt idx="14">
                  <c:v>108.7</c:v>
                </c:pt>
                <c:pt idx="15">
                  <c:v>109.5</c:v>
                </c:pt>
                <c:pt idx="16">
                  <c:v>109.4</c:v>
                </c:pt>
                <c:pt idx="17">
                  <c:v>110.1</c:v>
                </c:pt>
                <c:pt idx="18">
                  <c:v>110.7</c:v>
                </c:pt>
                <c:pt idx="19">
                  <c:v>110.9</c:v>
                </c:pt>
                <c:pt idx="20">
                  <c:v>111</c:v>
                </c:pt>
                <c:pt idx="21">
                  <c:v>110.8</c:v>
                </c:pt>
                <c:pt idx="22">
                  <c:v>110.7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03-4E6C-A89A-FD23B55F2BDC}"/>
            </c:ext>
          </c:extLst>
        </c:ser>
        <c:ser>
          <c:idx val="3"/>
          <c:order val="3"/>
          <c:tx>
            <c:strRef>
              <c:f>Taul1!$H$612</c:f>
              <c:strCache>
                <c:ptCount val="1"/>
                <c:pt idx="0">
                  <c:v>Tampereen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Taul1!$H$613:$H$635</c:f>
              <c:numCache>
                <c:formatCode>General</c:formatCode>
                <c:ptCount val="23"/>
                <c:pt idx="0">
                  <c:v>99.6</c:v>
                </c:pt>
                <c:pt idx="1">
                  <c:v>100</c:v>
                </c:pt>
                <c:pt idx="2">
                  <c:v>100.1</c:v>
                </c:pt>
                <c:pt idx="3">
                  <c:v>100.4</c:v>
                </c:pt>
                <c:pt idx="4">
                  <c:v>100.9</c:v>
                </c:pt>
                <c:pt idx="5">
                  <c:v>101.3</c:v>
                </c:pt>
                <c:pt idx="6">
                  <c:v>101.4</c:v>
                </c:pt>
                <c:pt idx="7">
                  <c:v>101.5</c:v>
                </c:pt>
                <c:pt idx="8">
                  <c:v>102.4</c:v>
                </c:pt>
                <c:pt idx="9">
                  <c:v>103.4</c:v>
                </c:pt>
                <c:pt idx="10">
                  <c:v>104.6</c:v>
                </c:pt>
                <c:pt idx="11">
                  <c:v>105.5</c:v>
                </c:pt>
                <c:pt idx="12">
                  <c:v>106.9</c:v>
                </c:pt>
                <c:pt idx="13">
                  <c:v>108</c:v>
                </c:pt>
                <c:pt idx="14">
                  <c:v>108.8</c:v>
                </c:pt>
                <c:pt idx="15">
                  <c:v>109.5</c:v>
                </c:pt>
                <c:pt idx="16">
                  <c:v>109.9</c:v>
                </c:pt>
                <c:pt idx="17">
                  <c:v>110.8</c:v>
                </c:pt>
                <c:pt idx="18">
                  <c:v>111.1</c:v>
                </c:pt>
                <c:pt idx="19">
                  <c:v>110.9</c:v>
                </c:pt>
                <c:pt idx="20">
                  <c:v>110.7</c:v>
                </c:pt>
                <c:pt idx="21">
                  <c:v>110.3</c:v>
                </c:pt>
                <c:pt idx="22">
                  <c:v>110.3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03-4E6C-A89A-FD23B55F2BDC}"/>
            </c:ext>
          </c:extLst>
        </c:ser>
        <c:ser>
          <c:idx val="4"/>
          <c:order val="4"/>
          <c:tx>
            <c:strRef>
              <c:f>Taul1!$I$612</c:f>
              <c:strCache>
                <c:ptCount val="1"/>
                <c:pt idx="0">
                  <c:v>Kuopion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Taul1!$I$613:$I$635</c:f>
              <c:numCache>
                <c:formatCode>General</c:formatCode>
                <c:ptCount val="23"/>
                <c:pt idx="0">
                  <c:v>100.2</c:v>
                </c:pt>
                <c:pt idx="1">
                  <c:v>100.2</c:v>
                </c:pt>
                <c:pt idx="2">
                  <c:v>99.8</c:v>
                </c:pt>
                <c:pt idx="3">
                  <c:v>100.3</c:v>
                </c:pt>
                <c:pt idx="4">
                  <c:v>101.9</c:v>
                </c:pt>
                <c:pt idx="5">
                  <c:v>102.5</c:v>
                </c:pt>
                <c:pt idx="6">
                  <c:v>103.3</c:v>
                </c:pt>
                <c:pt idx="7">
                  <c:v>103.6</c:v>
                </c:pt>
                <c:pt idx="8">
                  <c:v>103.9</c:v>
                </c:pt>
                <c:pt idx="9">
                  <c:v>104.2</c:v>
                </c:pt>
                <c:pt idx="10">
                  <c:v>105.1</c:v>
                </c:pt>
                <c:pt idx="11">
                  <c:v>105.6</c:v>
                </c:pt>
                <c:pt idx="12">
                  <c:v>107.1</c:v>
                </c:pt>
                <c:pt idx="13">
                  <c:v>108.5</c:v>
                </c:pt>
                <c:pt idx="14">
                  <c:v>109.7</c:v>
                </c:pt>
                <c:pt idx="15">
                  <c:v>110.7</c:v>
                </c:pt>
                <c:pt idx="16">
                  <c:v>111.1</c:v>
                </c:pt>
                <c:pt idx="17">
                  <c:v>112.7</c:v>
                </c:pt>
                <c:pt idx="18">
                  <c:v>112.6</c:v>
                </c:pt>
                <c:pt idx="19">
                  <c:v>112.2</c:v>
                </c:pt>
                <c:pt idx="20">
                  <c:v>111.2</c:v>
                </c:pt>
                <c:pt idx="21">
                  <c:v>110.4</c:v>
                </c:pt>
                <c:pt idx="22">
                  <c:v>111.8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03-4E6C-A89A-FD23B55F2BDC}"/>
            </c:ext>
          </c:extLst>
        </c:ser>
        <c:ser>
          <c:idx val="5"/>
          <c:order val="5"/>
          <c:tx>
            <c:strRef>
              <c:f>Taul1!$J$612</c:f>
              <c:strCache>
                <c:ptCount val="1"/>
                <c:pt idx="0">
                  <c:v>Seinäjoen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Taul1!$J$613:$J$635</c:f>
              <c:numCache>
                <c:formatCode>General</c:formatCode>
                <c:ptCount val="23"/>
                <c:pt idx="0">
                  <c:v>100.1</c:v>
                </c:pt>
                <c:pt idx="1">
                  <c:v>100.3</c:v>
                </c:pt>
                <c:pt idx="2">
                  <c:v>99.7</c:v>
                </c:pt>
                <c:pt idx="3">
                  <c:v>99.9</c:v>
                </c:pt>
                <c:pt idx="4">
                  <c:v>100.4</c:v>
                </c:pt>
                <c:pt idx="5">
                  <c:v>100.4</c:v>
                </c:pt>
                <c:pt idx="6">
                  <c:v>100.8</c:v>
                </c:pt>
                <c:pt idx="7">
                  <c:v>101</c:v>
                </c:pt>
                <c:pt idx="8">
                  <c:v>101.6</c:v>
                </c:pt>
                <c:pt idx="9">
                  <c:v>101.7</c:v>
                </c:pt>
                <c:pt idx="10">
                  <c:v>102.4</c:v>
                </c:pt>
                <c:pt idx="11">
                  <c:v>103</c:v>
                </c:pt>
                <c:pt idx="12">
                  <c:v>103.7</c:v>
                </c:pt>
                <c:pt idx="13">
                  <c:v>104.6</c:v>
                </c:pt>
                <c:pt idx="14">
                  <c:v>105.6</c:v>
                </c:pt>
                <c:pt idx="15">
                  <c:v>106.2</c:v>
                </c:pt>
                <c:pt idx="16">
                  <c:v>105.2</c:v>
                </c:pt>
                <c:pt idx="17">
                  <c:v>106.5</c:v>
                </c:pt>
                <c:pt idx="18">
                  <c:v>106.2</c:v>
                </c:pt>
                <c:pt idx="19">
                  <c:v>106.1</c:v>
                </c:pt>
                <c:pt idx="20">
                  <c:v>105.7</c:v>
                </c:pt>
                <c:pt idx="21">
                  <c:v>104.5</c:v>
                </c:pt>
                <c:pt idx="22">
                  <c:v>105.2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03-4E6C-A89A-FD23B55F2BDC}"/>
            </c:ext>
          </c:extLst>
        </c:ser>
        <c:ser>
          <c:idx val="6"/>
          <c:order val="6"/>
          <c:tx>
            <c:strRef>
              <c:f>Taul1!$K$612</c:f>
              <c:strCache>
                <c:ptCount val="1"/>
                <c:pt idx="0">
                  <c:v>Vaasan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Taul1!$K$613:$K$635</c:f>
              <c:numCache>
                <c:formatCode>General</c:formatCode>
                <c:ptCount val="23"/>
                <c:pt idx="0">
                  <c:v>100.4</c:v>
                </c:pt>
                <c:pt idx="1">
                  <c:v>100.3</c:v>
                </c:pt>
                <c:pt idx="2">
                  <c:v>99.7</c:v>
                </c:pt>
                <c:pt idx="3">
                  <c:v>99.1</c:v>
                </c:pt>
                <c:pt idx="4">
                  <c:v>98.7</c:v>
                </c:pt>
                <c:pt idx="5">
                  <c:v>98.2</c:v>
                </c:pt>
                <c:pt idx="6">
                  <c:v>97.9</c:v>
                </c:pt>
                <c:pt idx="7">
                  <c:v>97.6</c:v>
                </c:pt>
                <c:pt idx="8">
                  <c:v>97.3</c:v>
                </c:pt>
                <c:pt idx="9">
                  <c:v>97.2</c:v>
                </c:pt>
                <c:pt idx="10">
                  <c:v>97.6</c:v>
                </c:pt>
                <c:pt idx="11">
                  <c:v>98.1</c:v>
                </c:pt>
                <c:pt idx="12">
                  <c:v>98.6</c:v>
                </c:pt>
                <c:pt idx="13">
                  <c:v>98.9</c:v>
                </c:pt>
                <c:pt idx="14">
                  <c:v>99.2</c:v>
                </c:pt>
                <c:pt idx="15">
                  <c:v>99.5</c:v>
                </c:pt>
                <c:pt idx="16">
                  <c:v>99.9</c:v>
                </c:pt>
                <c:pt idx="17">
                  <c:v>100.5</c:v>
                </c:pt>
                <c:pt idx="18">
                  <c:v>100.6</c:v>
                </c:pt>
                <c:pt idx="19">
                  <c:v>100.3</c:v>
                </c:pt>
                <c:pt idx="20">
                  <c:v>99.9</c:v>
                </c:pt>
                <c:pt idx="21">
                  <c:v>99.4</c:v>
                </c:pt>
                <c:pt idx="22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603-4E6C-A89A-FD23B55F2BDC}"/>
            </c:ext>
          </c:extLst>
        </c:ser>
        <c:ser>
          <c:idx val="7"/>
          <c:order val="7"/>
          <c:tx>
            <c:strRef>
              <c:f>Taul1!$L$612</c:f>
              <c:strCache>
                <c:ptCount val="1"/>
                <c:pt idx="0">
                  <c:v>Oulun seutu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Taul1!$C$613:$D$635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Taul1!$L$613:$L$635</c:f>
              <c:numCache>
                <c:formatCode>General</c:formatCode>
                <c:ptCount val="23"/>
                <c:pt idx="0">
                  <c:v>99.8</c:v>
                </c:pt>
                <c:pt idx="1">
                  <c:v>100</c:v>
                </c:pt>
                <c:pt idx="2">
                  <c:v>99.9</c:v>
                </c:pt>
                <c:pt idx="3">
                  <c:v>100</c:v>
                </c:pt>
                <c:pt idx="4">
                  <c:v>100.5</c:v>
                </c:pt>
                <c:pt idx="5">
                  <c:v>100.9</c:v>
                </c:pt>
                <c:pt idx="6">
                  <c:v>101.3</c:v>
                </c:pt>
                <c:pt idx="7">
                  <c:v>101.8</c:v>
                </c:pt>
                <c:pt idx="8">
                  <c:v>101.9</c:v>
                </c:pt>
                <c:pt idx="9">
                  <c:v>102.4</c:v>
                </c:pt>
                <c:pt idx="10">
                  <c:v>103.6</c:v>
                </c:pt>
                <c:pt idx="11">
                  <c:v>104.8</c:v>
                </c:pt>
                <c:pt idx="12">
                  <c:v>106.7</c:v>
                </c:pt>
                <c:pt idx="13">
                  <c:v>108.6</c:v>
                </c:pt>
                <c:pt idx="14">
                  <c:v>110</c:v>
                </c:pt>
                <c:pt idx="15">
                  <c:v>111.2</c:v>
                </c:pt>
                <c:pt idx="16">
                  <c:v>112.6</c:v>
                </c:pt>
                <c:pt idx="17">
                  <c:v>114.7</c:v>
                </c:pt>
                <c:pt idx="18">
                  <c:v>116</c:v>
                </c:pt>
                <c:pt idx="19">
                  <c:v>116.8</c:v>
                </c:pt>
                <c:pt idx="20">
                  <c:v>117.5</c:v>
                </c:pt>
                <c:pt idx="21">
                  <c:v>117.2</c:v>
                </c:pt>
                <c:pt idx="22">
                  <c:v>117.8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03-4E6C-A89A-FD23B55F2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645848"/>
        <c:axId val="762640272"/>
      </c:lineChart>
      <c:catAx>
        <c:axId val="7626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2640272"/>
        <c:crosses val="autoZero"/>
        <c:auto val="1"/>
        <c:lblAlgn val="ctr"/>
        <c:lblOffset val="100"/>
        <c:noMultiLvlLbl val="0"/>
      </c:catAx>
      <c:valAx>
        <c:axId val="762640272"/>
        <c:scaling>
          <c:orientation val="minMax"/>
          <c:max val="12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26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metsäteollisuuspaikkakuntien liikevaihtojen kehitystrendi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692567804024496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Taul1!$E$558</c:f>
              <c:strCache>
                <c:ptCount val="1"/>
                <c:pt idx="0">
                  <c:v>Rauman seutu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Taul1!$E$559:$E$581</c:f>
              <c:numCache>
                <c:formatCode>General</c:formatCode>
                <c:ptCount val="23"/>
                <c:pt idx="0">
                  <c:v>100.3</c:v>
                </c:pt>
                <c:pt idx="1">
                  <c:v>100.3</c:v>
                </c:pt>
                <c:pt idx="2">
                  <c:v>100.2</c:v>
                </c:pt>
                <c:pt idx="3">
                  <c:v>99.6</c:v>
                </c:pt>
                <c:pt idx="4">
                  <c:v>98.8</c:v>
                </c:pt>
                <c:pt idx="5">
                  <c:v>98.1</c:v>
                </c:pt>
                <c:pt idx="6">
                  <c:v>97</c:v>
                </c:pt>
                <c:pt idx="7">
                  <c:v>97.2</c:v>
                </c:pt>
                <c:pt idx="8">
                  <c:v>97.6</c:v>
                </c:pt>
                <c:pt idx="9">
                  <c:v>97.6</c:v>
                </c:pt>
                <c:pt idx="10">
                  <c:v>98.3</c:v>
                </c:pt>
                <c:pt idx="11">
                  <c:v>99.7</c:v>
                </c:pt>
                <c:pt idx="12">
                  <c:v>100.7</c:v>
                </c:pt>
                <c:pt idx="13">
                  <c:v>102</c:v>
                </c:pt>
                <c:pt idx="14">
                  <c:v>103.3</c:v>
                </c:pt>
                <c:pt idx="15">
                  <c:v>103.2</c:v>
                </c:pt>
                <c:pt idx="16">
                  <c:v>102.8</c:v>
                </c:pt>
                <c:pt idx="17">
                  <c:v>101.8</c:v>
                </c:pt>
                <c:pt idx="18">
                  <c:v>100.6</c:v>
                </c:pt>
                <c:pt idx="19">
                  <c:v>98.8</c:v>
                </c:pt>
                <c:pt idx="20">
                  <c:v>97.4</c:v>
                </c:pt>
                <c:pt idx="21">
                  <c:v>96.3</c:v>
                </c:pt>
                <c:pt idx="22">
                  <c:v>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2-4472-8EAC-4E93012064A2}"/>
            </c:ext>
          </c:extLst>
        </c:ser>
        <c:ser>
          <c:idx val="1"/>
          <c:order val="1"/>
          <c:tx>
            <c:strRef>
              <c:f>Taul1!$F$558</c:f>
              <c:strCache>
                <c:ptCount val="1"/>
                <c:pt idx="0">
                  <c:v>Etelä-Pirkanmaan seutu</c:v>
                </c:pt>
              </c:strCache>
            </c:strRef>
          </c:tx>
          <c:spPr>
            <a:ln w="571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Taul1!$F$559:$F$581</c:f>
              <c:numCache>
                <c:formatCode>General</c:formatCode>
                <c:ptCount val="23"/>
                <c:pt idx="0">
                  <c:v>100.5</c:v>
                </c:pt>
                <c:pt idx="1">
                  <c:v>99.2</c:v>
                </c:pt>
                <c:pt idx="2">
                  <c:v>100.3</c:v>
                </c:pt>
                <c:pt idx="3">
                  <c:v>101.5</c:v>
                </c:pt>
                <c:pt idx="4">
                  <c:v>103.3</c:v>
                </c:pt>
                <c:pt idx="5">
                  <c:v>102.2</c:v>
                </c:pt>
                <c:pt idx="6">
                  <c:v>101.1</c:v>
                </c:pt>
                <c:pt idx="7">
                  <c:v>99.4</c:v>
                </c:pt>
                <c:pt idx="8">
                  <c:v>98.4</c:v>
                </c:pt>
                <c:pt idx="9">
                  <c:v>97.6</c:v>
                </c:pt>
                <c:pt idx="10">
                  <c:v>97.4</c:v>
                </c:pt>
                <c:pt idx="11">
                  <c:v>100</c:v>
                </c:pt>
                <c:pt idx="12">
                  <c:v>100.3</c:v>
                </c:pt>
                <c:pt idx="13">
                  <c:v>100.3</c:v>
                </c:pt>
                <c:pt idx="14">
                  <c:v>98.9</c:v>
                </c:pt>
                <c:pt idx="15">
                  <c:v>98.5</c:v>
                </c:pt>
                <c:pt idx="16">
                  <c:v>101.4</c:v>
                </c:pt>
                <c:pt idx="17">
                  <c:v>100.7</c:v>
                </c:pt>
                <c:pt idx="18">
                  <c:v>98</c:v>
                </c:pt>
                <c:pt idx="19">
                  <c:v>96.8</c:v>
                </c:pt>
                <c:pt idx="20">
                  <c:v>95.7</c:v>
                </c:pt>
                <c:pt idx="21">
                  <c:v>97.1</c:v>
                </c:pt>
                <c:pt idx="22">
                  <c:v>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72-4472-8EAC-4E93012064A2}"/>
            </c:ext>
          </c:extLst>
        </c:ser>
        <c:ser>
          <c:idx val="2"/>
          <c:order val="2"/>
          <c:tx>
            <c:strRef>
              <c:f>Taul1!$G$558</c:f>
              <c:strCache>
                <c:ptCount val="1"/>
                <c:pt idx="0">
                  <c:v>Imatran seutu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Taul1!$G$559:$G$581</c:f>
              <c:numCache>
                <c:formatCode>General</c:formatCode>
                <c:ptCount val="23"/>
                <c:pt idx="0">
                  <c:v>101</c:v>
                </c:pt>
                <c:pt idx="1">
                  <c:v>100.3</c:v>
                </c:pt>
                <c:pt idx="2">
                  <c:v>99.7</c:v>
                </c:pt>
                <c:pt idx="3">
                  <c:v>98.6</c:v>
                </c:pt>
                <c:pt idx="4">
                  <c:v>98.6</c:v>
                </c:pt>
                <c:pt idx="5">
                  <c:v>97.9</c:v>
                </c:pt>
                <c:pt idx="6">
                  <c:v>97.5</c:v>
                </c:pt>
                <c:pt idx="7">
                  <c:v>98.1</c:v>
                </c:pt>
                <c:pt idx="8">
                  <c:v>98.3</c:v>
                </c:pt>
                <c:pt idx="9">
                  <c:v>100</c:v>
                </c:pt>
                <c:pt idx="10">
                  <c:v>101.9</c:v>
                </c:pt>
                <c:pt idx="11">
                  <c:v>102.9</c:v>
                </c:pt>
                <c:pt idx="12">
                  <c:v>103.5</c:v>
                </c:pt>
                <c:pt idx="13">
                  <c:v>104.1</c:v>
                </c:pt>
                <c:pt idx="14">
                  <c:v>104</c:v>
                </c:pt>
                <c:pt idx="15">
                  <c:v>104.8</c:v>
                </c:pt>
                <c:pt idx="16">
                  <c:v>105.6</c:v>
                </c:pt>
                <c:pt idx="17">
                  <c:v>105.4</c:v>
                </c:pt>
                <c:pt idx="18">
                  <c:v>104.3</c:v>
                </c:pt>
                <c:pt idx="19">
                  <c:v>102.3</c:v>
                </c:pt>
                <c:pt idx="20">
                  <c:v>99.8</c:v>
                </c:pt>
                <c:pt idx="21">
                  <c:v>98.4</c:v>
                </c:pt>
                <c:pt idx="22">
                  <c:v>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72-4472-8EAC-4E93012064A2}"/>
            </c:ext>
          </c:extLst>
        </c:ser>
        <c:ser>
          <c:idx val="3"/>
          <c:order val="3"/>
          <c:tx>
            <c:strRef>
              <c:f>Taul1!$H$558</c:f>
              <c:strCache>
                <c:ptCount val="1"/>
                <c:pt idx="0">
                  <c:v>Varkauden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Taul1!$H$559:$H$581</c:f>
              <c:numCache>
                <c:formatCode>General</c:formatCode>
                <c:ptCount val="23"/>
                <c:pt idx="0">
                  <c:v>100.2</c:v>
                </c:pt>
                <c:pt idx="1">
                  <c:v>100.4</c:v>
                </c:pt>
                <c:pt idx="2">
                  <c:v>100.1</c:v>
                </c:pt>
                <c:pt idx="3">
                  <c:v>99.1</c:v>
                </c:pt>
                <c:pt idx="4">
                  <c:v>99.1</c:v>
                </c:pt>
                <c:pt idx="5">
                  <c:v>100.1</c:v>
                </c:pt>
                <c:pt idx="6">
                  <c:v>103.5</c:v>
                </c:pt>
                <c:pt idx="7">
                  <c:v>106</c:v>
                </c:pt>
                <c:pt idx="8">
                  <c:v>106</c:v>
                </c:pt>
                <c:pt idx="9">
                  <c:v>104</c:v>
                </c:pt>
                <c:pt idx="10">
                  <c:v>106.2</c:v>
                </c:pt>
                <c:pt idx="11">
                  <c:v>110.7</c:v>
                </c:pt>
                <c:pt idx="12">
                  <c:v>111.4</c:v>
                </c:pt>
                <c:pt idx="13">
                  <c:v>110.4</c:v>
                </c:pt>
                <c:pt idx="14">
                  <c:v>110</c:v>
                </c:pt>
                <c:pt idx="15">
                  <c:v>113.3</c:v>
                </c:pt>
                <c:pt idx="16">
                  <c:v>116.4</c:v>
                </c:pt>
                <c:pt idx="17">
                  <c:v>116.4</c:v>
                </c:pt>
                <c:pt idx="18">
                  <c:v>114.1</c:v>
                </c:pt>
                <c:pt idx="19">
                  <c:v>115.3</c:v>
                </c:pt>
                <c:pt idx="20">
                  <c:v>117.9</c:v>
                </c:pt>
                <c:pt idx="21">
                  <c:v>119.7</c:v>
                </c:pt>
                <c:pt idx="22">
                  <c:v>124.3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2-4472-8EAC-4E93012064A2}"/>
            </c:ext>
          </c:extLst>
        </c:ser>
        <c:ser>
          <c:idx val="4"/>
          <c:order val="4"/>
          <c:tx>
            <c:strRef>
              <c:f>Taul1!$I$558</c:f>
              <c:strCache>
                <c:ptCount val="1"/>
                <c:pt idx="0">
                  <c:v>Jämsän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Taul1!$I$559:$I$581</c:f>
              <c:numCache>
                <c:formatCode>General</c:formatCode>
                <c:ptCount val="23"/>
                <c:pt idx="0">
                  <c:v>98.6</c:v>
                </c:pt>
                <c:pt idx="1">
                  <c:v>100.2</c:v>
                </c:pt>
                <c:pt idx="2">
                  <c:v>102.1</c:v>
                </c:pt>
                <c:pt idx="3">
                  <c:v>101.6</c:v>
                </c:pt>
                <c:pt idx="4">
                  <c:v>108</c:v>
                </c:pt>
                <c:pt idx="5">
                  <c:v>107</c:v>
                </c:pt>
                <c:pt idx="6">
                  <c:v>104.7</c:v>
                </c:pt>
                <c:pt idx="7">
                  <c:v>105.3</c:v>
                </c:pt>
                <c:pt idx="8">
                  <c:v>109.9</c:v>
                </c:pt>
                <c:pt idx="9">
                  <c:v>110.4</c:v>
                </c:pt>
                <c:pt idx="10">
                  <c:v>110.9</c:v>
                </c:pt>
                <c:pt idx="11">
                  <c:v>112</c:v>
                </c:pt>
                <c:pt idx="12">
                  <c:v>110.5</c:v>
                </c:pt>
                <c:pt idx="13">
                  <c:v>114.4</c:v>
                </c:pt>
                <c:pt idx="14">
                  <c:v>115.5</c:v>
                </c:pt>
                <c:pt idx="15">
                  <c:v>116</c:v>
                </c:pt>
                <c:pt idx="16">
                  <c:v>117.2</c:v>
                </c:pt>
                <c:pt idx="17">
                  <c:v>117.4</c:v>
                </c:pt>
                <c:pt idx="18">
                  <c:v>112.3</c:v>
                </c:pt>
                <c:pt idx="19">
                  <c:v>107.8</c:v>
                </c:pt>
                <c:pt idx="20">
                  <c:v>99.7</c:v>
                </c:pt>
                <c:pt idx="21">
                  <c:v>93.1</c:v>
                </c:pt>
                <c:pt idx="22">
                  <c:v>94.1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72-4472-8EAC-4E93012064A2}"/>
            </c:ext>
          </c:extLst>
        </c:ser>
        <c:ser>
          <c:idx val="5"/>
          <c:order val="5"/>
          <c:tx>
            <c:strRef>
              <c:f>Taul1!$J$558</c:f>
              <c:strCache>
                <c:ptCount val="1"/>
                <c:pt idx="0">
                  <c:v>Äänekosken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Taul1!$J$559:$J$581</c:f>
              <c:numCache>
                <c:formatCode>General</c:formatCode>
                <c:ptCount val="23"/>
                <c:pt idx="0">
                  <c:v>99.4</c:v>
                </c:pt>
                <c:pt idx="1">
                  <c:v>101.7</c:v>
                </c:pt>
                <c:pt idx="2">
                  <c:v>99.4</c:v>
                </c:pt>
                <c:pt idx="3">
                  <c:v>99.5</c:v>
                </c:pt>
                <c:pt idx="4">
                  <c:v>98.6</c:v>
                </c:pt>
                <c:pt idx="5">
                  <c:v>97.2</c:v>
                </c:pt>
                <c:pt idx="6">
                  <c:v>95.9</c:v>
                </c:pt>
                <c:pt idx="7">
                  <c:v>96.5</c:v>
                </c:pt>
                <c:pt idx="8">
                  <c:v>95.9</c:v>
                </c:pt>
                <c:pt idx="9">
                  <c:v>99.6</c:v>
                </c:pt>
                <c:pt idx="10">
                  <c:v>105.3</c:v>
                </c:pt>
                <c:pt idx="11">
                  <c:v>114.5</c:v>
                </c:pt>
                <c:pt idx="12">
                  <c:v>133.19999999999999</c:v>
                </c:pt>
                <c:pt idx="13">
                  <c:v>140.1</c:v>
                </c:pt>
                <c:pt idx="14">
                  <c:v>141.19999999999999</c:v>
                </c:pt>
                <c:pt idx="15">
                  <c:v>142.4</c:v>
                </c:pt>
                <c:pt idx="16">
                  <c:v>141.1</c:v>
                </c:pt>
                <c:pt idx="17">
                  <c:v>138.69999999999999</c:v>
                </c:pt>
                <c:pt idx="18">
                  <c:v>138.30000000000001</c:v>
                </c:pt>
                <c:pt idx="19">
                  <c:v>129.4</c:v>
                </c:pt>
                <c:pt idx="20">
                  <c:v>122.9</c:v>
                </c:pt>
                <c:pt idx="21">
                  <c:v>119.7</c:v>
                </c:pt>
                <c:pt idx="22">
                  <c:v>121.4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72-4472-8EAC-4E93012064A2}"/>
            </c:ext>
          </c:extLst>
        </c:ser>
        <c:ser>
          <c:idx val="6"/>
          <c:order val="6"/>
          <c:tx>
            <c:strRef>
              <c:f>Taul1!$K$558</c:f>
              <c:strCache>
                <c:ptCount val="1"/>
                <c:pt idx="0">
                  <c:v>Kemi-Tornion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Taul1!$C$559:$D$581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Taul1!$K$559:$K$581</c:f>
              <c:numCache>
                <c:formatCode>General</c:formatCode>
                <c:ptCount val="23"/>
                <c:pt idx="0">
                  <c:v>99.8</c:v>
                </c:pt>
                <c:pt idx="1">
                  <c:v>101.7</c:v>
                </c:pt>
                <c:pt idx="2">
                  <c:v>98.8</c:v>
                </c:pt>
                <c:pt idx="3">
                  <c:v>99.2</c:v>
                </c:pt>
                <c:pt idx="4">
                  <c:v>96</c:v>
                </c:pt>
                <c:pt idx="5">
                  <c:v>94.5</c:v>
                </c:pt>
                <c:pt idx="6">
                  <c:v>98.7</c:v>
                </c:pt>
                <c:pt idx="7">
                  <c:v>98.4</c:v>
                </c:pt>
                <c:pt idx="8">
                  <c:v>103.6</c:v>
                </c:pt>
                <c:pt idx="9">
                  <c:v>104.7</c:v>
                </c:pt>
                <c:pt idx="10">
                  <c:v>105.5</c:v>
                </c:pt>
                <c:pt idx="11">
                  <c:v>103.7</c:v>
                </c:pt>
                <c:pt idx="12">
                  <c:v>103.4</c:v>
                </c:pt>
                <c:pt idx="13">
                  <c:v>108</c:v>
                </c:pt>
                <c:pt idx="14">
                  <c:v>114.7</c:v>
                </c:pt>
                <c:pt idx="15">
                  <c:v>110.7</c:v>
                </c:pt>
                <c:pt idx="16">
                  <c:v>107.4</c:v>
                </c:pt>
                <c:pt idx="17">
                  <c:v>109.8</c:v>
                </c:pt>
                <c:pt idx="18">
                  <c:v>108.5</c:v>
                </c:pt>
                <c:pt idx="19">
                  <c:v>105.5</c:v>
                </c:pt>
                <c:pt idx="20">
                  <c:v>98</c:v>
                </c:pt>
                <c:pt idx="21">
                  <c:v>88.7</c:v>
                </c:pt>
                <c:pt idx="22">
                  <c:v>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672-4472-8EAC-4E9301206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030928"/>
        <c:axId val="764035520"/>
      </c:lineChart>
      <c:catAx>
        <c:axId val="7640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4035520"/>
        <c:crosses val="autoZero"/>
        <c:auto val="1"/>
        <c:lblAlgn val="ctr"/>
        <c:lblOffset val="100"/>
        <c:noMultiLvlLbl val="0"/>
      </c:catAx>
      <c:valAx>
        <c:axId val="764035520"/>
        <c:scaling>
          <c:orientation val="minMax"/>
          <c:max val="145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403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metsäteollisuuspaikkakuntien henkilöstömäärien kehitystrendi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Taul1!$E$639</c:f>
              <c:strCache>
                <c:ptCount val="1"/>
                <c:pt idx="0">
                  <c:v>Jämsän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Taul1!$E$640:$E$662</c:f>
              <c:numCache>
                <c:formatCode>General</c:formatCode>
                <c:ptCount val="23"/>
                <c:pt idx="0">
                  <c:v>99.5</c:v>
                </c:pt>
                <c:pt idx="1">
                  <c:v>99.6</c:v>
                </c:pt>
                <c:pt idx="2">
                  <c:v>99.7</c:v>
                </c:pt>
                <c:pt idx="3">
                  <c:v>100.3</c:v>
                </c:pt>
                <c:pt idx="4">
                  <c:v>99.6</c:v>
                </c:pt>
                <c:pt idx="5">
                  <c:v>99.8</c:v>
                </c:pt>
                <c:pt idx="6">
                  <c:v>101.1</c:v>
                </c:pt>
                <c:pt idx="7">
                  <c:v>101.7</c:v>
                </c:pt>
                <c:pt idx="8">
                  <c:v>101.2</c:v>
                </c:pt>
                <c:pt idx="9">
                  <c:v>100.7</c:v>
                </c:pt>
                <c:pt idx="10">
                  <c:v>99.7</c:v>
                </c:pt>
                <c:pt idx="11">
                  <c:v>99.4</c:v>
                </c:pt>
                <c:pt idx="12">
                  <c:v>98.8</c:v>
                </c:pt>
                <c:pt idx="13">
                  <c:v>98.4</c:v>
                </c:pt>
                <c:pt idx="14">
                  <c:v>99</c:v>
                </c:pt>
                <c:pt idx="15">
                  <c:v>98.9</c:v>
                </c:pt>
                <c:pt idx="16">
                  <c:v>100.2</c:v>
                </c:pt>
                <c:pt idx="17">
                  <c:v>101.9</c:v>
                </c:pt>
                <c:pt idx="18">
                  <c:v>101.4</c:v>
                </c:pt>
                <c:pt idx="19">
                  <c:v>99.8</c:v>
                </c:pt>
                <c:pt idx="20">
                  <c:v>97.6</c:v>
                </c:pt>
                <c:pt idx="21">
                  <c:v>95.3</c:v>
                </c:pt>
                <c:pt idx="22">
                  <c:v>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81-4D74-8EC1-A1165FB07B38}"/>
            </c:ext>
          </c:extLst>
        </c:ser>
        <c:ser>
          <c:idx val="1"/>
          <c:order val="1"/>
          <c:tx>
            <c:strRef>
              <c:f>Taul1!$F$639</c:f>
              <c:strCache>
                <c:ptCount val="1"/>
                <c:pt idx="0">
                  <c:v>Äänekosken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Taul1!$F$640:$F$662</c:f>
              <c:numCache>
                <c:formatCode>General</c:formatCode>
                <c:ptCount val="23"/>
                <c:pt idx="0">
                  <c:v>99.3</c:v>
                </c:pt>
                <c:pt idx="1">
                  <c:v>100.2</c:v>
                </c:pt>
                <c:pt idx="2">
                  <c:v>99.9</c:v>
                </c:pt>
                <c:pt idx="3">
                  <c:v>99.8</c:v>
                </c:pt>
                <c:pt idx="4">
                  <c:v>99.7</c:v>
                </c:pt>
                <c:pt idx="5">
                  <c:v>99.1</c:v>
                </c:pt>
                <c:pt idx="6">
                  <c:v>98.6</c:v>
                </c:pt>
                <c:pt idx="7">
                  <c:v>98.5</c:v>
                </c:pt>
                <c:pt idx="8">
                  <c:v>98.2</c:v>
                </c:pt>
                <c:pt idx="9">
                  <c:v>97.8</c:v>
                </c:pt>
                <c:pt idx="10">
                  <c:v>97.2</c:v>
                </c:pt>
                <c:pt idx="11">
                  <c:v>96.7</c:v>
                </c:pt>
                <c:pt idx="12">
                  <c:v>96.9</c:v>
                </c:pt>
                <c:pt idx="13">
                  <c:v>97.6</c:v>
                </c:pt>
                <c:pt idx="14">
                  <c:v>97.8</c:v>
                </c:pt>
                <c:pt idx="15">
                  <c:v>97.7</c:v>
                </c:pt>
                <c:pt idx="16">
                  <c:v>98</c:v>
                </c:pt>
                <c:pt idx="17">
                  <c:v>98.5</c:v>
                </c:pt>
                <c:pt idx="18">
                  <c:v>98.4</c:v>
                </c:pt>
                <c:pt idx="19">
                  <c:v>98.1</c:v>
                </c:pt>
                <c:pt idx="20">
                  <c:v>97.3</c:v>
                </c:pt>
                <c:pt idx="21">
                  <c:v>96.1</c:v>
                </c:pt>
                <c:pt idx="22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81-4D74-8EC1-A1165FB07B38}"/>
            </c:ext>
          </c:extLst>
        </c:ser>
        <c:ser>
          <c:idx val="2"/>
          <c:order val="2"/>
          <c:tx>
            <c:strRef>
              <c:f>Taul1!$G$639</c:f>
              <c:strCache>
                <c:ptCount val="1"/>
                <c:pt idx="0">
                  <c:v>Rauman seutu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Taul1!$G$640:$G$662</c:f>
              <c:numCache>
                <c:formatCode>General</c:formatCode>
                <c:ptCount val="23"/>
                <c:pt idx="0">
                  <c:v>100.1</c:v>
                </c:pt>
                <c:pt idx="1">
                  <c:v>100.1</c:v>
                </c:pt>
                <c:pt idx="2">
                  <c:v>99.9</c:v>
                </c:pt>
                <c:pt idx="3">
                  <c:v>100.4</c:v>
                </c:pt>
                <c:pt idx="4">
                  <c:v>101.6</c:v>
                </c:pt>
                <c:pt idx="5">
                  <c:v>102.3</c:v>
                </c:pt>
                <c:pt idx="6">
                  <c:v>102</c:v>
                </c:pt>
                <c:pt idx="7">
                  <c:v>102</c:v>
                </c:pt>
                <c:pt idx="8">
                  <c:v>102.7</c:v>
                </c:pt>
                <c:pt idx="9">
                  <c:v>103.1</c:v>
                </c:pt>
                <c:pt idx="10">
                  <c:v>103.8</c:v>
                </c:pt>
                <c:pt idx="11">
                  <c:v>103.8</c:v>
                </c:pt>
                <c:pt idx="12">
                  <c:v>103.6</c:v>
                </c:pt>
                <c:pt idx="13">
                  <c:v>104.1</c:v>
                </c:pt>
                <c:pt idx="14">
                  <c:v>104.8</c:v>
                </c:pt>
                <c:pt idx="15">
                  <c:v>104.8</c:v>
                </c:pt>
                <c:pt idx="16">
                  <c:v>103.9</c:v>
                </c:pt>
                <c:pt idx="17">
                  <c:v>104.2</c:v>
                </c:pt>
                <c:pt idx="18">
                  <c:v>104.4</c:v>
                </c:pt>
                <c:pt idx="19">
                  <c:v>104.5</c:v>
                </c:pt>
                <c:pt idx="20">
                  <c:v>103.2</c:v>
                </c:pt>
                <c:pt idx="21">
                  <c:v>101.6</c:v>
                </c:pt>
                <c:pt idx="22">
                  <c:v>101.9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81-4D74-8EC1-A1165FB07B38}"/>
            </c:ext>
          </c:extLst>
        </c:ser>
        <c:ser>
          <c:idx val="3"/>
          <c:order val="3"/>
          <c:tx>
            <c:strRef>
              <c:f>Taul1!$H$639</c:f>
              <c:strCache>
                <c:ptCount val="1"/>
                <c:pt idx="0">
                  <c:v>Etelä-Pirkanmaan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Taul1!$H$640:$H$662</c:f>
              <c:numCache>
                <c:formatCode>General</c:formatCode>
                <c:ptCount val="23"/>
                <c:pt idx="0">
                  <c:v>101.5</c:v>
                </c:pt>
                <c:pt idx="1">
                  <c:v>100.7</c:v>
                </c:pt>
                <c:pt idx="2">
                  <c:v>99.5</c:v>
                </c:pt>
                <c:pt idx="3">
                  <c:v>99.5</c:v>
                </c:pt>
                <c:pt idx="4">
                  <c:v>100.2</c:v>
                </c:pt>
                <c:pt idx="5">
                  <c:v>100.3</c:v>
                </c:pt>
                <c:pt idx="6">
                  <c:v>100.4</c:v>
                </c:pt>
                <c:pt idx="7">
                  <c:v>99.7</c:v>
                </c:pt>
                <c:pt idx="8">
                  <c:v>99.5</c:v>
                </c:pt>
                <c:pt idx="9">
                  <c:v>99.5</c:v>
                </c:pt>
                <c:pt idx="10">
                  <c:v>99.6</c:v>
                </c:pt>
                <c:pt idx="11">
                  <c:v>99.4</c:v>
                </c:pt>
                <c:pt idx="12">
                  <c:v>99.3</c:v>
                </c:pt>
                <c:pt idx="13">
                  <c:v>99.3</c:v>
                </c:pt>
                <c:pt idx="14">
                  <c:v>100.1</c:v>
                </c:pt>
                <c:pt idx="15">
                  <c:v>100.7</c:v>
                </c:pt>
                <c:pt idx="16">
                  <c:v>100.8</c:v>
                </c:pt>
                <c:pt idx="17">
                  <c:v>101.7</c:v>
                </c:pt>
                <c:pt idx="18">
                  <c:v>101.2</c:v>
                </c:pt>
                <c:pt idx="19">
                  <c:v>100.9</c:v>
                </c:pt>
                <c:pt idx="20">
                  <c:v>99.5</c:v>
                </c:pt>
                <c:pt idx="21">
                  <c:v>97.3</c:v>
                </c:pt>
                <c:pt idx="22">
                  <c:v>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81-4D74-8EC1-A1165FB07B38}"/>
            </c:ext>
          </c:extLst>
        </c:ser>
        <c:ser>
          <c:idx val="4"/>
          <c:order val="4"/>
          <c:tx>
            <c:strRef>
              <c:f>Taul1!$I$639</c:f>
              <c:strCache>
                <c:ptCount val="1"/>
                <c:pt idx="0">
                  <c:v>Imatran seutu</c:v>
                </c:pt>
              </c:strCache>
            </c:strRef>
          </c:tx>
          <c:spPr>
            <a:ln w="571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Taul1!$I$640:$I$662</c:f>
              <c:numCache>
                <c:formatCode>General</c:formatCode>
                <c:ptCount val="23"/>
                <c:pt idx="0">
                  <c:v>99.9</c:v>
                </c:pt>
                <c:pt idx="1">
                  <c:v>100.2</c:v>
                </c:pt>
                <c:pt idx="2">
                  <c:v>100.5</c:v>
                </c:pt>
                <c:pt idx="3">
                  <c:v>101</c:v>
                </c:pt>
                <c:pt idx="4">
                  <c:v>101.7</c:v>
                </c:pt>
                <c:pt idx="5">
                  <c:v>102</c:v>
                </c:pt>
                <c:pt idx="6">
                  <c:v>102.1</c:v>
                </c:pt>
                <c:pt idx="7">
                  <c:v>102</c:v>
                </c:pt>
                <c:pt idx="8">
                  <c:v>101.9</c:v>
                </c:pt>
                <c:pt idx="9">
                  <c:v>102.1</c:v>
                </c:pt>
                <c:pt idx="10">
                  <c:v>102.4</c:v>
                </c:pt>
                <c:pt idx="11">
                  <c:v>102.9</c:v>
                </c:pt>
                <c:pt idx="12">
                  <c:v>103.2</c:v>
                </c:pt>
                <c:pt idx="13">
                  <c:v>103.5</c:v>
                </c:pt>
                <c:pt idx="14">
                  <c:v>103.6</c:v>
                </c:pt>
                <c:pt idx="15">
                  <c:v>103.4</c:v>
                </c:pt>
                <c:pt idx="16">
                  <c:v>103.3</c:v>
                </c:pt>
                <c:pt idx="17">
                  <c:v>102.9</c:v>
                </c:pt>
                <c:pt idx="18">
                  <c:v>101.9</c:v>
                </c:pt>
                <c:pt idx="19">
                  <c:v>100.4</c:v>
                </c:pt>
                <c:pt idx="20">
                  <c:v>98.8</c:v>
                </c:pt>
                <c:pt idx="21">
                  <c:v>97.7</c:v>
                </c:pt>
                <c:pt idx="22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81-4D74-8EC1-A1165FB07B38}"/>
            </c:ext>
          </c:extLst>
        </c:ser>
        <c:ser>
          <c:idx val="5"/>
          <c:order val="5"/>
          <c:tx>
            <c:strRef>
              <c:f>Taul1!$J$639</c:f>
              <c:strCache>
                <c:ptCount val="1"/>
                <c:pt idx="0">
                  <c:v>Varkauden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Taul1!$J$640:$J$662</c:f>
              <c:numCache>
                <c:formatCode>General</c:formatCode>
                <c:ptCount val="23"/>
                <c:pt idx="0">
                  <c:v>99.9</c:v>
                </c:pt>
                <c:pt idx="1">
                  <c:v>100.4</c:v>
                </c:pt>
                <c:pt idx="2">
                  <c:v>99.7</c:v>
                </c:pt>
                <c:pt idx="3">
                  <c:v>99.1</c:v>
                </c:pt>
                <c:pt idx="4">
                  <c:v>98.5</c:v>
                </c:pt>
                <c:pt idx="5">
                  <c:v>98.5</c:v>
                </c:pt>
                <c:pt idx="6">
                  <c:v>98.9</c:v>
                </c:pt>
                <c:pt idx="7">
                  <c:v>98.9</c:v>
                </c:pt>
                <c:pt idx="8">
                  <c:v>98.8</c:v>
                </c:pt>
                <c:pt idx="9">
                  <c:v>98.9</c:v>
                </c:pt>
                <c:pt idx="10">
                  <c:v>99.7</c:v>
                </c:pt>
                <c:pt idx="11">
                  <c:v>100.3</c:v>
                </c:pt>
                <c:pt idx="12">
                  <c:v>100.7</c:v>
                </c:pt>
                <c:pt idx="13">
                  <c:v>100.9</c:v>
                </c:pt>
                <c:pt idx="14">
                  <c:v>101.1</c:v>
                </c:pt>
                <c:pt idx="15">
                  <c:v>101.5</c:v>
                </c:pt>
                <c:pt idx="16">
                  <c:v>101.7</c:v>
                </c:pt>
                <c:pt idx="17">
                  <c:v>102.1</c:v>
                </c:pt>
                <c:pt idx="18">
                  <c:v>102.2</c:v>
                </c:pt>
                <c:pt idx="19">
                  <c:v>101.8</c:v>
                </c:pt>
                <c:pt idx="20">
                  <c:v>101.4</c:v>
                </c:pt>
                <c:pt idx="21">
                  <c:v>100.6</c:v>
                </c:pt>
                <c:pt idx="22">
                  <c:v>100.2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81-4D74-8EC1-A1165FB07B38}"/>
            </c:ext>
          </c:extLst>
        </c:ser>
        <c:ser>
          <c:idx val="6"/>
          <c:order val="6"/>
          <c:tx>
            <c:strRef>
              <c:f>Taul1!$K$639</c:f>
              <c:strCache>
                <c:ptCount val="1"/>
                <c:pt idx="0">
                  <c:v>Kemi-Tornion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Taul1!$C$640:$D$662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Taul1!$K$640:$K$662</c:f>
              <c:numCache>
                <c:formatCode>General</c:formatCode>
                <c:ptCount val="23"/>
                <c:pt idx="0">
                  <c:v>99.7</c:v>
                </c:pt>
                <c:pt idx="1">
                  <c:v>100.7</c:v>
                </c:pt>
                <c:pt idx="2">
                  <c:v>100.1</c:v>
                </c:pt>
                <c:pt idx="3">
                  <c:v>99.7</c:v>
                </c:pt>
                <c:pt idx="4">
                  <c:v>99.4</c:v>
                </c:pt>
                <c:pt idx="5">
                  <c:v>99.6</c:v>
                </c:pt>
                <c:pt idx="6">
                  <c:v>100.1</c:v>
                </c:pt>
                <c:pt idx="7">
                  <c:v>100.4</c:v>
                </c:pt>
                <c:pt idx="8">
                  <c:v>101.4</c:v>
                </c:pt>
                <c:pt idx="9">
                  <c:v>101.9</c:v>
                </c:pt>
                <c:pt idx="10">
                  <c:v>102</c:v>
                </c:pt>
                <c:pt idx="11">
                  <c:v>102.3</c:v>
                </c:pt>
                <c:pt idx="12">
                  <c:v>103.1</c:v>
                </c:pt>
                <c:pt idx="13">
                  <c:v>104</c:v>
                </c:pt>
                <c:pt idx="14">
                  <c:v>104.1</c:v>
                </c:pt>
                <c:pt idx="15">
                  <c:v>105</c:v>
                </c:pt>
                <c:pt idx="16">
                  <c:v>106</c:v>
                </c:pt>
                <c:pt idx="17">
                  <c:v>106.8</c:v>
                </c:pt>
                <c:pt idx="18">
                  <c:v>106.7</c:v>
                </c:pt>
                <c:pt idx="19">
                  <c:v>106.2</c:v>
                </c:pt>
                <c:pt idx="20">
                  <c:v>105</c:v>
                </c:pt>
                <c:pt idx="21">
                  <c:v>103.5</c:v>
                </c:pt>
                <c:pt idx="22">
                  <c:v>104.3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81-4D74-8EC1-A1165FB07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915184"/>
        <c:axId val="733920760"/>
      </c:lineChart>
      <c:catAx>
        <c:axId val="73391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3920760"/>
        <c:crosses val="autoZero"/>
        <c:auto val="1"/>
        <c:lblAlgn val="ctr"/>
        <c:lblOffset val="100"/>
        <c:noMultiLvlLbl val="0"/>
      </c:catAx>
      <c:valAx>
        <c:axId val="73392076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39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8681467408061"/>
          <c:y val="0.91757796501348488"/>
          <c:w val="0.7349530956090341"/>
          <c:h val="6.772265224484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 Aikajana 1/2021,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teollisuuden liikevaihtojen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Taul1!$E$36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Taul1!$C$37:$D$59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Taul1!$E$37:$E$59</c:f>
              <c:numCache>
                <c:formatCode>General</c:formatCode>
                <c:ptCount val="23"/>
                <c:pt idx="0">
                  <c:v>-3.8</c:v>
                </c:pt>
                <c:pt idx="1">
                  <c:v>1.6</c:v>
                </c:pt>
                <c:pt idx="2">
                  <c:v>-2.2999999999999998</c:v>
                </c:pt>
                <c:pt idx="3">
                  <c:v>-3</c:v>
                </c:pt>
                <c:pt idx="4">
                  <c:v>5.3</c:v>
                </c:pt>
                <c:pt idx="5">
                  <c:v>4.7</c:v>
                </c:pt>
                <c:pt idx="6">
                  <c:v>2.7</c:v>
                </c:pt>
                <c:pt idx="7">
                  <c:v>4.5999999999999996</c:v>
                </c:pt>
                <c:pt idx="8">
                  <c:v>9.6</c:v>
                </c:pt>
                <c:pt idx="9">
                  <c:v>3.4</c:v>
                </c:pt>
                <c:pt idx="10">
                  <c:v>7.4</c:v>
                </c:pt>
                <c:pt idx="11">
                  <c:v>11.9</c:v>
                </c:pt>
                <c:pt idx="12">
                  <c:v>11.4</c:v>
                </c:pt>
                <c:pt idx="13">
                  <c:v>14.7</c:v>
                </c:pt>
                <c:pt idx="14">
                  <c:v>10.1</c:v>
                </c:pt>
                <c:pt idx="15">
                  <c:v>9.4</c:v>
                </c:pt>
                <c:pt idx="16">
                  <c:v>2.8</c:v>
                </c:pt>
                <c:pt idx="17">
                  <c:v>-2.2000000000000002</c:v>
                </c:pt>
                <c:pt idx="18">
                  <c:v>0.7</c:v>
                </c:pt>
                <c:pt idx="19">
                  <c:v>-3.1</c:v>
                </c:pt>
                <c:pt idx="20">
                  <c:v>-7.4</c:v>
                </c:pt>
                <c:pt idx="21">
                  <c:v>-12.7</c:v>
                </c:pt>
                <c:pt idx="22">
                  <c:v>-11.7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C-4B9D-8502-837CF216EEBF}"/>
            </c:ext>
          </c:extLst>
        </c:ser>
        <c:ser>
          <c:idx val="1"/>
          <c:order val="1"/>
          <c:tx>
            <c:strRef>
              <c:f>Taul1!$F$36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Taul1!$C$37:$D$59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Taul1!$F$37:$F$59</c:f>
              <c:numCache>
                <c:formatCode>General</c:formatCode>
                <c:ptCount val="23"/>
                <c:pt idx="0">
                  <c:v>-2.5</c:v>
                </c:pt>
                <c:pt idx="1">
                  <c:v>-4.2</c:v>
                </c:pt>
                <c:pt idx="2">
                  <c:v>-4.7</c:v>
                </c:pt>
                <c:pt idx="3">
                  <c:v>-2.9</c:v>
                </c:pt>
                <c:pt idx="4">
                  <c:v>-3.1</c:v>
                </c:pt>
                <c:pt idx="5">
                  <c:v>1.1000000000000001</c:v>
                </c:pt>
                <c:pt idx="6">
                  <c:v>2.4</c:v>
                </c:pt>
                <c:pt idx="7">
                  <c:v>2.9</c:v>
                </c:pt>
                <c:pt idx="8">
                  <c:v>12.3</c:v>
                </c:pt>
                <c:pt idx="9">
                  <c:v>7</c:v>
                </c:pt>
                <c:pt idx="10">
                  <c:v>5.5</c:v>
                </c:pt>
                <c:pt idx="11">
                  <c:v>6.6</c:v>
                </c:pt>
                <c:pt idx="12">
                  <c:v>5.6</c:v>
                </c:pt>
                <c:pt idx="13">
                  <c:v>5.6</c:v>
                </c:pt>
                <c:pt idx="14">
                  <c:v>7.6</c:v>
                </c:pt>
                <c:pt idx="15">
                  <c:v>6.3</c:v>
                </c:pt>
                <c:pt idx="16">
                  <c:v>4.5</c:v>
                </c:pt>
                <c:pt idx="17">
                  <c:v>4.3</c:v>
                </c:pt>
                <c:pt idx="18">
                  <c:v>3.8</c:v>
                </c:pt>
                <c:pt idx="19">
                  <c:v>1.3</c:v>
                </c:pt>
                <c:pt idx="20">
                  <c:v>-3.4</c:v>
                </c:pt>
                <c:pt idx="21">
                  <c:v>-9</c:v>
                </c:pt>
                <c:pt idx="22">
                  <c:v>-7.9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C-4B9D-8502-837CF216E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46624"/>
        <c:axId val="143343016"/>
      </c:barChart>
      <c:catAx>
        <c:axId val="1433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343016"/>
        <c:crosses val="autoZero"/>
        <c:auto val="1"/>
        <c:lblAlgn val="ctr"/>
        <c:lblOffset val="100"/>
        <c:noMultiLvlLbl val="0"/>
      </c:catAx>
      <c:valAx>
        <c:axId val="14334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3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seutukeskusten liikevaihtojen kehitystrendi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7173881705283874E-2"/>
          <c:y val="0.13409789051833063"/>
          <c:w val="0.93685074904355337"/>
          <c:h val="0.70076947113376775"/>
        </c:manualLayout>
      </c:layout>
      <c:lineChart>
        <c:grouping val="standard"/>
        <c:varyColors val="0"/>
        <c:ser>
          <c:idx val="0"/>
          <c:order val="0"/>
          <c:tx>
            <c:strRef>
              <c:f>Taul1!$E$587</c:f>
              <c:strCache>
                <c:ptCount val="1"/>
                <c:pt idx="0">
                  <c:v>Ylä-Pirkanmaan seutu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Taul1!$E$588:$E$610</c:f>
              <c:numCache>
                <c:formatCode>General</c:formatCode>
                <c:ptCount val="23"/>
                <c:pt idx="0">
                  <c:v>99.3</c:v>
                </c:pt>
                <c:pt idx="1">
                  <c:v>100.4</c:v>
                </c:pt>
                <c:pt idx="2">
                  <c:v>100.5</c:v>
                </c:pt>
                <c:pt idx="3">
                  <c:v>101</c:v>
                </c:pt>
                <c:pt idx="4">
                  <c:v>102.2</c:v>
                </c:pt>
                <c:pt idx="5">
                  <c:v>101.5</c:v>
                </c:pt>
                <c:pt idx="6">
                  <c:v>101.6</c:v>
                </c:pt>
                <c:pt idx="7">
                  <c:v>103</c:v>
                </c:pt>
                <c:pt idx="8">
                  <c:v>113</c:v>
                </c:pt>
                <c:pt idx="9">
                  <c:v>113.8</c:v>
                </c:pt>
                <c:pt idx="10">
                  <c:v>115.5</c:v>
                </c:pt>
                <c:pt idx="11">
                  <c:v>116.8</c:v>
                </c:pt>
                <c:pt idx="12">
                  <c:v>117.1</c:v>
                </c:pt>
                <c:pt idx="13">
                  <c:v>117.7</c:v>
                </c:pt>
                <c:pt idx="14">
                  <c:v>119.8</c:v>
                </c:pt>
                <c:pt idx="15">
                  <c:v>121.8</c:v>
                </c:pt>
                <c:pt idx="16">
                  <c:v>122.7</c:v>
                </c:pt>
                <c:pt idx="17">
                  <c:v>121.6</c:v>
                </c:pt>
                <c:pt idx="18">
                  <c:v>120</c:v>
                </c:pt>
                <c:pt idx="19">
                  <c:v>116.6</c:v>
                </c:pt>
                <c:pt idx="20">
                  <c:v>112.7</c:v>
                </c:pt>
                <c:pt idx="21">
                  <c:v>111.9</c:v>
                </c:pt>
                <c:pt idx="22">
                  <c:v>113.7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9D-45BF-A893-75EA8E060344}"/>
            </c:ext>
          </c:extLst>
        </c:ser>
        <c:ser>
          <c:idx val="1"/>
          <c:order val="1"/>
          <c:tx>
            <c:strRef>
              <c:f>Taul1!$F$587</c:f>
              <c:strCache>
                <c:ptCount val="1"/>
                <c:pt idx="0">
                  <c:v>Pieksämäen seutu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Taul1!$F$588:$F$610</c:f>
              <c:numCache>
                <c:formatCode>General</c:formatCode>
                <c:ptCount val="23"/>
                <c:pt idx="0">
                  <c:v>100.1</c:v>
                </c:pt>
                <c:pt idx="1">
                  <c:v>99.4</c:v>
                </c:pt>
                <c:pt idx="2">
                  <c:v>100</c:v>
                </c:pt>
                <c:pt idx="3">
                  <c:v>100.6</c:v>
                </c:pt>
                <c:pt idx="4">
                  <c:v>100.5</c:v>
                </c:pt>
                <c:pt idx="5">
                  <c:v>99.9</c:v>
                </c:pt>
                <c:pt idx="6">
                  <c:v>100.2</c:v>
                </c:pt>
                <c:pt idx="7">
                  <c:v>100.7</c:v>
                </c:pt>
                <c:pt idx="8">
                  <c:v>102.6</c:v>
                </c:pt>
                <c:pt idx="9">
                  <c:v>103.8</c:v>
                </c:pt>
                <c:pt idx="10">
                  <c:v>104.2</c:v>
                </c:pt>
                <c:pt idx="11">
                  <c:v>104.9</c:v>
                </c:pt>
                <c:pt idx="12">
                  <c:v>106.5</c:v>
                </c:pt>
                <c:pt idx="13">
                  <c:v>107.2</c:v>
                </c:pt>
                <c:pt idx="14">
                  <c:v>107.3</c:v>
                </c:pt>
                <c:pt idx="15">
                  <c:v>108.9</c:v>
                </c:pt>
                <c:pt idx="16">
                  <c:v>109.7</c:v>
                </c:pt>
                <c:pt idx="17">
                  <c:v>109.9</c:v>
                </c:pt>
                <c:pt idx="18">
                  <c:v>110.6</c:v>
                </c:pt>
                <c:pt idx="19">
                  <c:v>109.2</c:v>
                </c:pt>
                <c:pt idx="20">
                  <c:v>107.6</c:v>
                </c:pt>
                <c:pt idx="21">
                  <c:v>107.9</c:v>
                </c:pt>
                <c:pt idx="22">
                  <c:v>109.1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D-45BF-A893-75EA8E060344}"/>
            </c:ext>
          </c:extLst>
        </c:ser>
        <c:ser>
          <c:idx val="2"/>
          <c:order val="2"/>
          <c:tx>
            <c:strRef>
              <c:f>Taul1!$G$587</c:f>
              <c:strCache>
                <c:ptCount val="1"/>
                <c:pt idx="0">
                  <c:v>Joutsan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Taul1!$G$588:$G$610</c:f>
              <c:numCache>
                <c:formatCode>General</c:formatCode>
                <c:ptCount val="23"/>
                <c:pt idx="0">
                  <c:v>101</c:v>
                </c:pt>
                <c:pt idx="1">
                  <c:v>100</c:v>
                </c:pt>
                <c:pt idx="2">
                  <c:v>100</c:v>
                </c:pt>
                <c:pt idx="3">
                  <c:v>100.9</c:v>
                </c:pt>
                <c:pt idx="4">
                  <c:v>103</c:v>
                </c:pt>
                <c:pt idx="5">
                  <c:v>104.4</c:v>
                </c:pt>
                <c:pt idx="6">
                  <c:v>103.8</c:v>
                </c:pt>
                <c:pt idx="7">
                  <c:v>104.1</c:v>
                </c:pt>
                <c:pt idx="8">
                  <c:v>105.9</c:v>
                </c:pt>
                <c:pt idx="9">
                  <c:v>105.9</c:v>
                </c:pt>
                <c:pt idx="10">
                  <c:v>105.6</c:v>
                </c:pt>
                <c:pt idx="11">
                  <c:v>106.4</c:v>
                </c:pt>
                <c:pt idx="12">
                  <c:v>107.7</c:v>
                </c:pt>
                <c:pt idx="13">
                  <c:v>109.5</c:v>
                </c:pt>
                <c:pt idx="14">
                  <c:v>110.5</c:v>
                </c:pt>
                <c:pt idx="15">
                  <c:v>110.3</c:v>
                </c:pt>
                <c:pt idx="16">
                  <c:v>109.7</c:v>
                </c:pt>
                <c:pt idx="17">
                  <c:v>110.1</c:v>
                </c:pt>
                <c:pt idx="18">
                  <c:v>109.7</c:v>
                </c:pt>
                <c:pt idx="19">
                  <c:v>108.1</c:v>
                </c:pt>
                <c:pt idx="20">
                  <c:v>106</c:v>
                </c:pt>
                <c:pt idx="21">
                  <c:v>105.4</c:v>
                </c:pt>
                <c:pt idx="22">
                  <c:v>105.5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9D-45BF-A893-75EA8E060344}"/>
            </c:ext>
          </c:extLst>
        </c:ser>
        <c:ser>
          <c:idx val="3"/>
          <c:order val="3"/>
          <c:tx>
            <c:strRef>
              <c:f>Taul1!$H$587</c:f>
              <c:strCache>
                <c:ptCount val="1"/>
                <c:pt idx="0">
                  <c:v>Keuruun seutu</c:v>
                </c:pt>
              </c:strCache>
            </c:strRef>
          </c:tx>
          <c:spPr>
            <a:ln w="571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Taul1!$H$588:$H$610</c:f>
              <c:numCache>
                <c:formatCode>General</c:formatCode>
                <c:ptCount val="23"/>
                <c:pt idx="0">
                  <c:v>98.2</c:v>
                </c:pt>
                <c:pt idx="1">
                  <c:v>99.6</c:v>
                </c:pt>
                <c:pt idx="2">
                  <c:v>100.5</c:v>
                </c:pt>
                <c:pt idx="3">
                  <c:v>101.9</c:v>
                </c:pt>
                <c:pt idx="4">
                  <c:v>103.5</c:v>
                </c:pt>
                <c:pt idx="5">
                  <c:v>102.9</c:v>
                </c:pt>
                <c:pt idx="6">
                  <c:v>103.9</c:v>
                </c:pt>
                <c:pt idx="7">
                  <c:v>106.5</c:v>
                </c:pt>
                <c:pt idx="8">
                  <c:v>108.4</c:v>
                </c:pt>
                <c:pt idx="9">
                  <c:v>110.1</c:v>
                </c:pt>
                <c:pt idx="10">
                  <c:v>110.7</c:v>
                </c:pt>
                <c:pt idx="11">
                  <c:v>111.9</c:v>
                </c:pt>
                <c:pt idx="12">
                  <c:v>112.4</c:v>
                </c:pt>
                <c:pt idx="13">
                  <c:v>112.9</c:v>
                </c:pt>
                <c:pt idx="14">
                  <c:v>113</c:v>
                </c:pt>
                <c:pt idx="15">
                  <c:v>113.5</c:v>
                </c:pt>
                <c:pt idx="16">
                  <c:v>112.1</c:v>
                </c:pt>
                <c:pt idx="17">
                  <c:v>112.5</c:v>
                </c:pt>
                <c:pt idx="18">
                  <c:v>112.5</c:v>
                </c:pt>
                <c:pt idx="19">
                  <c:v>111.5</c:v>
                </c:pt>
                <c:pt idx="20">
                  <c:v>111.2</c:v>
                </c:pt>
                <c:pt idx="21">
                  <c:v>110</c:v>
                </c:pt>
                <c:pt idx="22">
                  <c:v>109.4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9D-45BF-A893-75EA8E060344}"/>
            </c:ext>
          </c:extLst>
        </c:ser>
        <c:ser>
          <c:idx val="4"/>
          <c:order val="4"/>
          <c:tx>
            <c:strRef>
              <c:f>Taul1!$I$587</c:f>
              <c:strCache>
                <c:ptCount val="1"/>
                <c:pt idx="0">
                  <c:v>Saarijärvi-Viitasaari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Taul1!$I$588:$I$610</c:f>
              <c:numCache>
                <c:formatCode>General</c:formatCode>
                <c:ptCount val="23"/>
                <c:pt idx="0">
                  <c:v>99.2</c:v>
                </c:pt>
                <c:pt idx="1">
                  <c:v>100.3</c:v>
                </c:pt>
                <c:pt idx="2">
                  <c:v>101.2</c:v>
                </c:pt>
                <c:pt idx="3">
                  <c:v>98.2</c:v>
                </c:pt>
                <c:pt idx="4">
                  <c:v>98.6</c:v>
                </c:pt>
                <c:pt idx="5">
                  <c:v>100.1</c:v>
                </c:pt>
                <c:pt idx="6">
                  <c:v>100.8</c:v>
                </c:pt>
                <c:pt idx="7">
                  <c:v>102.1</c:v>
                </c:pt>
                <c:pt idx="8">
                  <c:v>104.5</c:v>
                </c:pt>
                <c:pt idx="9">
                  <c:v>103.7</c:v>
                </c:pt>
                <c:pt idx="10">
                  <c:v>103.8</c:v>
                </c:pt>
                <c:pt idx="11">
                  <c:v>104.7</c:v>
                </c:pt>
                <c:pt idx="12">
                  <c:v>102.3</c:v>
                </c:pt>
                <c:pt idx="13">
                  <c:v>104</c:v>
                </c:pt>
                <c:pt idx="14">
                  <c:v>108.2</c:v>
                </c:pt>
                <c:pt idx="15">
                  <c:v>112</c:v>
                </c:pt>
                <c:pt idx="16">
                  <c:v>110.5</c:v>
                </c:pt>
                <c:pt idx="17">
                  <c:v>110.4</c:v>
                </c:pt>
                <c:pt idx="18">
                  <c:v>107.2</c:v>
                </c:pt>
                <c:pt idx="19">
                  <c:v>106.9</c:v>
                </c:pt>
                <c:pt idx="20">
                  <c:v>110.8</c:v>
                </c:pt>
                <c:pt idx="21">
                  <c:v>110.3</c:v>
                </c:pt>
                <c:pt idx="22">
                  <c:v>111.2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9D-45BF-A893-75EA8E060344}"/>
            </c:ext>
          </c:extLst>
        </c:ser>
        <c:ser>
          <c:idx val="5"/>
          <c:order val="5"/>
          <c:tx>
            <c:strRef>
              <c:f>Taul1!$J$587</c:f>
              <c:strCache>
                <c:ptCount val="1"/>
                <c:pt idx="0">
                  <c:v>Kuusiokuntien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Taul1!$J$588:$J$610</c:f>
              <c:numCache>
                <c:formatCode>General</c:formatCode>
                <c:ptCount val="23"/>
                <c:pt idx="0">
                  <c:v>100.6</c:v>
                </c:pt>
                <c:pt idx="1">
                  <c:v>100.7</c:v>
                </c:pt>
                <c:pt idx="2">
                  <c:v>100.8</c:v>
                </c:pt>
                <c:pt idx="3">
                  <c:v>98.9</c:v>
                </c:pt>
                <c:pt idx="4">
                  <c:v>104.6</c:v>
                </c:pt>
                <c:pt idx="5">
                  <c:v>103.8</c:v>
                </c:pt>
                <c:pt idx="6">
                  <c:v>104.3</c:v>
                </c:pt>
                <c:pt idx="7">
                  <c:v>102.3</c:v>
                </c:pt>
                <c:pt idx="8">
                  <c:v>100.9</c:v>
                </c:pt>
                <c:pt idx="9">
                  <c:v>99.9</c:v>
                </c:pt>
                <c:pt idx="10">
                  <c:v>100</c:v>
                </c:pt>
                <c:pt idx="11">
                  <c:v>101.9</c:v>
                </c:pt>
                <c:pt idx="12">
                  <c:v>100.6</c:v>
                </c:pt>
                <c:pt idx="13">
                  <c:v>101.8</c:v>
                </c:pt>
                <c:pt idx="14">
                  <c:v>104.3</c:v>
                </c:pt>
                <c:pt idx="15">
                  <c:v>107.7</c:v>
                </c:pt>
                <c:pt idx="16">
                  <c:v>102.9</c:v>
                </c:pt>
                <c:pt idx="17">
                  <c:v>104.2</c:v>
                </c:pt>
                <c:pt idx="18">
                  <c:v>103.3</c:v>
                </c:pt>
                <c:pt idx="19">
                  <c:v>102.6</c:v>
                </c:pt>
                <c:pt idx="20">
                  <c:v>106.4</c:v>
                </c:pt>
                <c:pt idx="21">
                  <c:v>103.9</c:v>
                </c:pt>
                <c:pt idx="22">
                  <c:v>104.6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9D-45BF-A893-75EA8E060344}"/>
            </c:ext>
          </c:extLst>
        </c:ser>
        <c:ser>
          <c:idx val="6"/>
          <c:order val="6"/>
          <c:tx>
            <c:strRef>
              <c:f>Taul1!$K$587</c:f>
              <c:strCache>
                <c:ptCount val="1"/>
                <c:pt idx="0">
                  <c:v>Järviseudun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Taul1!$K$588:$K$610</c:f>
              <c:numCache>
                <c:formatCode>General</c:formatCode>
                <c:ptCount val="23"/>
                <c:pt idx="0">
                  <c:v>102.6</c:v>
                </c:pt>
                <c:pt idx="1">
                  <c:v>102.3</c:v>
                </c:pt>
                <c:pt idx="2">
                  <c:v>99</c:v>
                </c:pt>
                <c:pt idx="3">
                  <c:v>95.9</c:v>
                </c:pt>
                <c:pt idx="4">
                  <c:v>97.1</c:v>
                </c:pt>
                <c:pt idx="5">
                  <c:v>99.5</c:v>
                </c:pt>
                <c:pt idx="6">
                  <c:v>100.3</c:v>
                </c:pt>
                <c:pt idx="7">
                  <c:v>99.9</c:v>
                </c:pt>
                <c:pt idx="8">
                  <c:v>98.9</c:v>
                </c:pt>
                <c:pt idx="9">
                  <c:v>100.1</c:v>
                </c:pt>
                <c:pt idx="10">
                  <c:v>100.7</c:v>
                </c:pt>
                <c:pt idx="11">
                  <c:v>103.3</c:v>
                </c:pt>
                <c:pt idx="12">
                  <c:v>103.3</c:v>
                </c:pt>
                <c:pt idx="13">
                  <c:v>103.7</c:v>
                </c:pt>
                <c:pt idx="14">
                  <c:v>105.5</c:v>
                </c:pt>
                <c:pt idx="15">
                  <c:v>108.4</c:v>
                </c:pt>
                <c:pt idx="16">
                  <c:v>110</c:v>
                </c:pt>
                <c:pt idx="17">
                  <c:v>108.5</c:v>
                </c:pt>
                <c:pt idx="18">
                  <c:v>107.4</c:v>
                </c:pt>
                <c:pt idx="19">
                  <c:v>105.3</c:v>
                </c:pt>
                <c:pt idx="20">
                  <c:v>103.2</c:v>
                </c:pt>
                <c:pt idx="21">
                  <c:v>101.7</c:v>
                </c:pt>
                <c:pt idx="22">
                  <c:v>103.4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9D-45BF-A893-75EA8E060344}"/>
            </c:ext>
          </c:extLst>
        </c:ser>
        <c:ser>
          <c:idx val="7"/>
          <c:order val="7"/>
          <c:tx>
            <c:strRef>
              <c:f>Taul1!$L$587</c:f>
              <c:strCache>
                <c:ptCount val="1"/>
                <c:pt idx="0">
                  <c:v>Kaustisen seutu</c:v>
                </c:pt>
              </c:strCache>
            </c:strRef>
          </c:tx>
          <c:spPr>
            <a:ln w="571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Taul1!$C$588:$D$610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Taul1!$L$588:$L$610</c:f>
              <c:numCache>
                <c:formatCode>General</c:formatCode>
                <c:ptCount val="23"/>
                <c:pt idx="0">
                  <c:v>104.3</c:v>
                </c:pt>
                <c:pt idx="1">
                  <c:v>100.2</c:v>
                </c:pt>
                <c:pt idx="2">
                  <c:v>98.2</c:v>
                </c:pt>
                <c:pt idx="3">
                  <c:v>96.5</c:v>
                </c:pt>
                <c:pt idx="4">
                  <c:v>95.4</c:v>
                </c:pt>
                <c:pt idx="5">
                  <c:v>96.8</c:v>
                </c:pt>
                <c:pt idx="6">
                  <c:v>99.4</c:v>
                </c:pt>
                <c:pt idx="7">
                  <c:v>101.9</c:v>
                </c:pt>
                <c:pt idx="8">
                  <c:v>105.2</c:v>
                </c:pt>
                <c:pt idx="9">
                  <c:v>104.7</c:v>
                </c:pt>
                <c:pt idx="10">
                  <c:v>105.6</c:v>
                </c:pt>
                <c:pt idx="11">
                  <c:v>106.6</c:v>
                </c:pt>
                <c:pt idx="12">
                  <c:v>105.1</c:v>
                </c:pt>
                <c:pt idx="13">
                  <c:v>106.6</c:v>
                </c:pt>
                <c:pt idx="14">
                  <c:v>108.7</c:v>
                </c:pt>
                <c:pt idx="15">
                  <c:v>109.3</c:v>
                </c:pt>
                <c:pt idx="16">
                  <c:v>109.8</c:v>
                </c:pt>
                <c:pt idx="17">
                  <c:v>110.7</c:v>
                </c:pt>
                <c:pt idx="18">
                  <c:v>110.7</c:v>
                </c:pt>
                <c:pt idx="19">
                  <c:v>108.6</c:v>
                </c:pt>
                <c:pt idx="20">
                  <c:v>106.2</c:v>
                </c:pt>
                <c:pt idx="21">
                  <c:v>102.7</c:v>
                </c:pt>
                <c:pt idx="22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9D-45BF-A893-75EA8E060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256328"/>
        <c:axId val="467260592"/>
      </c:lineChart>
      <c:catAx>
        <c:axId val="46725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60592"/>
        <c:crosses val="autoZero"/>
        <c:auto val="1"/>
        <c:lblAlgn val="ctr"/>
        <c:lblOffset val="100"/>
        <c:noMultiLvlLbl val="0"/>
      </c:catAx>
      <c:valAx>
        <c:axId val="467260592"/>
        <c:scaling>
          <c:orientation val="minMax"/>
          <c:max val="125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25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seutukeskusten yritysten henkilöstömäärien kehitystrendi 2015-3Q/2020</a:t>
            </a:r>
            <a:endParaRPr lang="fi-FI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444613367230643E-2"/>
          <c:y val="0.16807529782968916"/>
          <c:w val="0.93817048329665786"/>
          <c:h val="0.65332899934070943"/>
        </c:manualLayout>
      </c:layout>
      <c:lineChart>
        <c:grouping val="standard"/>
        <c:varyColors val="0"/>
        <c:ser>
          <c:idx val="0"/>
          <c:order val="0"/>
          <c:tx>
            <c:strRef>
              <c:f>Taul1!$E$665</c:f>
              <c:strCache>
                <c:ptCount val="1"/>
                <c:pt idx="0">
                  <c:v>Joutsan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Taul1!$E$666:$E$688</c:f>
              <c:numCache>
                <c:formatCode>General</c:formatCode>
                <c:ptCount val="23"/>
                <c:pt idx="0">
                  <c:v>100.2</c:v>
                </c:pt>
                <c:pt idx="1">
                  <c:v>100</c:v>
                </c:pt>
                <c:pt idx="2">
                  <c:v>100.1</c:v>
                </c:pt>
                <c:pt idx="3">
                  <c:v>101.9</c:v>
                </c:pt>
                <c:pt idx="4">
                  <c:v>103.8</c:v>
                </c:pt>
                <c:pt idx="5">
                  <c:v>103.8</c:v>
                </c:pt>
                <c:pt idx="6">
                  <c:v>103.6</c:v>
                </c:pt>
                <c:pt idx="7">
                  <c:v>104</c:v>
                </c:pt>
                <c:pt idx="8">
                  <c:v>104.7</c:v>
                </c:pt>
                <c:pt idx="9">
                  <c:v>105.1</c:v>
                </c:pt>
                <c:pt idx="10">
                  <c:v>105.3</c:v>
                </c:pt>
                <c:pt idx="11">
                  <c:v>105.5</c:v>
                </c:pt>
                <c:pt idx="12">
                  <c:v>106.4</c:v>
                </c:pt>
                <c:pt idx="13">
                  <c:v>107.7</c:v>
                </c:pt>
                <c:pt idx="14">
                  <c:v>109</c:v>
                </c:pt>
                <c:pt idx="15">
                  <c:v>110</c:v>
                </c:pt>
                <c:pt idx="16">
                  <c:v>110.3</c:v>
                </c:pt>
                <c:pt idx="17">
                  <c:v>111.3</c:v>
                </c:pt>
                <c:pt idx="18">
                  <c:v>112</c:v>
                </c:pt>
                <c:pt idx="19">
                  <c:v>111.5</c:v>
                </c:pt>
                <c:pt idx="20">
                  <c:v>110.8</c:v>
                </c:pt>
                <c:pt idx="21">
                  <c:v>110.8</c:v>
                </c:pt>
                <c:pt idx="22">
                  <c:v>111.2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6A-41B6-BDA0-068D1770BF74}"/>
            </c:ext>
          </c:extLst>
        </c:ser>
        <c:ser>
          <c:idx val="1"/>
          <c:order val="1"/>
          <c:tx>
            <c:strRef>
              <c:f>Taul1!$F$665</c:f>
              <c:strCache>
                <c:ptCount val="1"/>
                <c:pt idx="0">
                  <c:v>Keuruun seuru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Taul1!$F$666:$F$688</c:f>
              <c:numCache>
                <c:formatCode>General</c:formatCode>
                <c:ptCount val="23"/>
                <c:pt idx="0">
                  <c:v>99.4</c:v>
                </c:pt>
                <c:pt idx="1">
                  <c:v>99.6</c:v>
                </c:pt>
                <c:pt idx="2">
                  <c:v>100.1</c:v>
                </c:pt>
                <c:pt idx="3">
                  <c:v>101.1</c:v>
                </c:pt>
                <c:pt idx="4">
                  <c:v>101.4</c:v>
                </c:pt>
                <c:pt idx="5">
                  <c:v>101.4</c:v>
                </c:pt>
                <c:pt idx="6">
                  <c:v>101.7</c:v>
                </c:pt>
                <c:pt idx="7">
                  <c:v>102.7</c:v>
                </c:pt>
                <c:pt idx="8">
                  <c:v>105.2</c:v>
                </c:pt>
                <c:pt idx="9">
                  <c:v>106.2</c:v>
                </c:pt>
                <c:pt idx="10">
                  <c:v>106.9</c:v>
                </c:pt>
                <c:pt idx="11">
                  <c:v>107.1</c:v>
                </c:pt>
                <c:pt idx="12">
                  <c:v>106.7</c:v>
                </c:pt>
                <c:pt idx="13">
                  <c:v>107.1</c:v>
                </c:pt>
                <c:pt idx="14">
                  <c:v>108.1</c:v>
                </c:pt>
                <c:pt idx="15">
                  <c:v>109.1</c:v>
                </c:pt>
                <c:pt idx="16">
                  <c:v>110.6</c:v>
                </c:pt>
                <c:pt idx="17">
                  <c:v>111.2</c:v>
                </c:pt>
                <c:pt idx="18">
                  <c:v>110.6</c:v>
                </c:pt>
                <c:pt idx="19">
                  <c:v>110</c:v>
                </c:pt>
                <c:pt idx="20">
                  <c:v>108.5</c:v>
                </c:pt>
                <c:pt idx="21">
                  <c:v>106.9</c:v>
                </c:pt>
                <c:pt idx="22">
                  <c:v>106.5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6A-41B6-BDA0-068D1770BF74}"/>
            </c:ext>
          </c:extLst>
        </c:ser>
        <c:ser>
          <c:idx val="2"/>
          <c:order val="2"/>
          <c:tx>
            <c:strRef>
              <c:f>Taul1!$G$665</c:f>
              <c:strCache>
                <c:ptCount val="1"/>
                <c:pt idx="0">
                  <c:v>Saarijärvi-Viitasaaren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Taul1!$G$666:$G$688</c:f>
              <c:numCache>
                <c:formatCode>General</c:formatCode>
                <c:ptCount val="23"/>
                <c:pt idx="0">
                  <c:v>100.9</c:v>
                </c:pt>
                <c:pt idx="1">
                  <c:v>100</c:v>
                </c:pt>
                <c:pt idx="2">
                  <c:v>99.7</c:v>
                </c:pt>
                <c:pt idx="3">
                  <c:v>100.2</c:v>
                </c:pt>
                <c:pt idx="4">
                  <c:v>101.3</c:v>
                </c:pt>
                <c:pt idx="5">
                  <c:v>101.7</c:v>
                </c:pt>
                <c:pt idx="6">
                  <c:v>102.3</c:v>
                </c:pt>
                <c:pt idx="7">
                  <c:v>102.7</c:v>
                </c:pt>
                <c:pt idx="8">
                  <c:v>102.3</c:v>
                </c:pt>
                <c:pt idx="9">
                  <c:v>102</c:v>
                </c:pt>
                <c:pt idx="10">
                  <c:v>101.7</c:v>
                </c:pt>
                <c:pt idx="11">
                  <c:v>101.4</c:v>
                </c:pt>
                <c:pt idx="12">
                  <c:v>101.1</c:v>
                </c:pt>
                <c:pt idx="13">
                  <c:v>101.9</c:v>
                </c:pt>
                <c:pt idx="14">
                  <c:v>102.7</c:v>
                </c:pt>
                <c:pt idx="15">
                  <c:v>103.2</c:v>
                </c:pt>
                <c:pt idx="16">
                  <c:v>103.6</c:v>
                </c:pt>
                <c:pt idx="17">
                  <c:v>103.3</c:v>
                </c:pt>
                <c:pt idx="18">
                  <c:v>102.1</c:v>
                </c:pt>
                <c:pt idx="19">
                  <c:v>100.9</c:v>
                </c:pt>
                <c:pt idx="20">
                  <c:v>99.9</c:v>
                </c:pt>
                <c:pt idx="21">
                  <c:v>98.8</c:v>
                </c:pt>
                <c:pt idx="22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6A-41B6-BDA0-068D1770BF74}"/>
            </c:ext>
          </c:extLst>
        </c:ser>
        <c:ser>
          <c:idx val="3"/>
          <c:order val="3"/>
          <c:tx>
            <c:strRef>
              <c:f>Taul1!$H$665</c:f>
              <c:strCache>
                <c:ptCount val="1"/>
                <c:pt idx="0">
                  <c:v>Ylä-Pirkanmaan seutu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Taul1!$H$666:$H$688</c:f>
              <c:numCache>
                <c:formatCode>General</c:formatCode>
                <c:ptCount val="23"/>
                <c:pt idx="0">
                  <c:v>100.3</c:v>
                </c:pt>
                <c:pt idx="1">
                  <c:v>100.4</c:v>
                </c:pt>
                <c:pt idx="2">
                  <c:v>100.6</c:v>
                </c:pt>
                <c:pt idx="3">
                  <c:v>101.4</c:v>
                </c:pt>
                <c:pt idx="4">
                  <c:v>102.3</c:v>
                </c:pt>
                <c:pt idx="5">
                  <c:v>102.7</c:v>
                </c:pt>
                <c:pt idx="6">
                  <c:v>102.6</c:v>
                </c:pt>
                <c:pt idx="7">
                  <c:v>102.3</c:v>
                </c:pt>
                <c:pt idx="8">
                  <c:v>101.3</c:v>
                </c:pt>
                <c:pt idx="9">
                  <c:v>100.6</c:v>
                </c:pt>
                <c:pt idx="10">
                  <c:v>100.7</c:v>
                </c:pt>
                <c:pt idx="11">
                  <c:v>101</c:v>
                </c:pt>
                <c:pt idx="12">
                  <c:v>102.4</c:v>
                </c:pt>
                <c:pt idx="13">
                  <c:v>103.5</c:v>
                </c:pt>
                <c:pt idx="14">
                  <c:v>104</c:v>
                </c:pt>
                <c:pt idx="15">
                  <c:v>104.1</c:v>
                </c:pt>
                <c:pt idx="16">
                  <c:v>103.3</c:v>
                </c:pt>
                <c:pt idx="17">
                  <c:v>102.7</c:v>
                </c:pt>
                <c:pt idx="18">
                  <c:v>101.8</c:v>
                </c:pt>
                <c:pt idx="19">
                  <c:v>100.8</c:v>
                </c:pt>
                <c:pt idx="20">
                  <c:v>100.1</c:v>
                </c:pt>
                <c:pt idx="21">
                  <c:v>99.5</c:v>
                </c:pt>
                <c:pt idx="22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6A-41B6-BDA0-068D1770BF74}"/>
            </c:ext>
          </c:extLst>
        </c:ser>
        <c:ser>
          <c:idx val="4"/>
          <c:order val="4"/>
          <c:tx>
            <c:strRef>
              <c:f>Taul1!$I$665</c:f>
              <c:strCache>
                <c:ptCount val="1"/>
                <c:pt idx="0">
                  <c:v>Pieksämäen seutu</c:v>
                </c:pt>
              </c:strCache>
            </c:strRef>
          </c:tx>
          <c:spPr>
            <a:ln w="571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Taul1!$I$666:$I$688</c:f>
              <c:numCache>
                <c:formatCode>General</c:formatCode>
                <c:ptCount val="23"/>
                <c:pt idx="0">
                  <c:v>100.7</c:v>
                </c:pt>
                <c:pt idx="1">
                  <c:v>100.2</c:v>
                </c:pt>
                <c:pt idx="2">
                  <c:v>99.7</c:v>
                </c:pt>
                <c:pt idx="3">
                  <c:v>99.6</c:v>
                </c:pt>
                <c:pt idx="4">
                  <c:v>99.9</c:v>
                </c:pt>
                <c:pt idx="5">
                  <c:v>99.5</c:v>
                </c:pt>
                <c:pt idx="6">
                  <c:v>99.6</c:v>
                </c:pt>
                <c:pt idx="7">
                  <c:v>99.1</c:v>
                </c:pt>
                <c:pt idx="8">
                  <c:v>98.6</c:v>
                </c:pt>
                <c:pt idx="9">
                  <c:v>98.7</c:v>
                </c:pt>
                <c:pt idx="10">
                  <c:v>98.5</c:v>
                </c:pt>
                <c:pt idx="11">
                  <c:v>98.9</c:v>
                </c:pt>
                <c:pt idx="12">
                  <c:v>99</c:v>
                </c:pt>
                <c:pt idx="13">
                  <c:v>99.8</c:v>
                </c:pt>
                <c:pt idx="14">
                  <c:v>100</c:v>
                </c:pt>
                <c:pt idx="15">
                  <c:v>100.1</c:v>
                </c:pt>
                <c:pt idx="16">
                  <c:v>100.3</c:v>
                </c:pt>
                <c:pt idx="17">
                  <c:v>100.5</c:v>
                </c:pt>
                <c:pt idx="18">
                  <c:v>100.1</c:v>
                </c:pt>
                <c:pt idx="19">
                  <c:v>99.8</c:v>
                </c:pt>
                <c:pt idx="20">
                  <c:v>99.1</c:v>
                </c:pt>
                <c:pt idx="21">
                  <c:v>98</c:v>
                </c:pt>
                <c:pt idx="22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6A-41B6-BDA0-068D1770BF74}"/>
            </c:ext>
          </c:extLst>
        </c:ser>
        <c:ser>
          <c:idx val="5"/>
          <c:order val="5"/>
          <c:tx>
            <c:strRef>
              <c:f>Taul1!$J$665</c:f>
              <c:strCache>
                <c:ptCount val="1"/>
                <c:pt idx="0">
                  <c:v>Kuusiokuntien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Taul1!$J$666:$J$688</c:f>
              <c:numCache>
                <c:formatCode>General</c:formatCode>
                <c:ptCount val="23"/>
                <c:pt idx="0">
                  <c:v>100</c:v>
                </c:pt>
                <c:pt idx="1">
                  <c:v>100.2</c:v>
                </c:pt>
                <c:pt idx="2">
                  <c:v>99.8</c:v>
                </c:pt>
                <c:pt idx="3">
                  <c:v>99.1</c:v>
                </c:pt>
                <c:pt idx="4">
                  <c:v>97.7</c:v>
                </c:pt>
                <c:pt idx="5">
                  <c:v>95.5</c:v>
                </c:pt>
                <c:pt idx="6">
                  <c:v>93.8</c:v>
                </c:pt>
                <c:pt idx="7">
                  <c:v>92.9</c:v>
                </c:pt>
                <c:pt idx="8">
                  <c:v>92.4</c:v>
                </c:pt>
                <c:pt idx="9">
                  <c:v>92.2</c:v>
                </c:pt>
                <c:pt idx="10">
                  <c:v>92.5</c:v>
                </c:pt>
                <c:pt idx="11">
                  <c:v>92.6</c:v>
                </c:pt>
                <c:pt idx="12">
                  <c:v>92.7</c:v>
                </c:pt>
                <c:pt idx="13">
                  <c:v>93.2</c:v>
                </c:pt>
                <c:pt idx="14">
                  <c:v>94.3</c:v>
                </c:pt>
                <c:pt idx="15">
                  <c:v>95.1</c:v>
                </c:pt>
                <c:pt idx="16">
                  <c:v>95.4</c:v>
                </c:pt>
                <c:pt idx="17">
                  <c:v>95.2</c:v>
                </c:pt>
                <c:pt idx="18">
                  <c:v>94.1</c:v>
                </c:pt>
                <c:pt idx="19">
                  <c:v>93.3</c:v>
                </c:pt>
                <c:pt idx="20">
                  <c:v>93</c:v>
                </c:pt>
                <c:pt idx="21">
                  <c:v>92.7</c:v>
                </c:pt>
                <c:pt idx="22">
                  <c:v>93.1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6A-41B6-BDA0-068D1770BF74}"/>
            </c:ext>
          </c:extLst>
        </c:ser>
        <c:ser>
          <c:idx val="6"/>
          <c:order val="6"/>
          <c:tx>
            <c:strRef>
              <c:f>Taul1!$K$665</c:f>
              <c:strCache>
                <c:ptCount val="1"/>
                <c:pt idx="0">
                  <c:v>Järviseudun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Taul1!$K$666:$K$688</c:f>
              <c:numCache>
                <c:formatCode>General</c:formatCode>
                <c:ptCount val="23"/>
                <c:pt idx="0">
                  <c:v>99.6</c:v>
                </c:pt>
                <c:pt idx="1">
                  <c:v>100.3</c:v>
                </c:pt>
                <c:pt idx="2">
                  <c:v>99.6</c:v>
                </c:pt>
                <c:pt idx="3">
                  <c:v>99.6</c:v>
                </c:pt>
                <c:pt idx="4">
                  <c:v>100.2</c:v>
                </c:pt>
                <c:pt idx="5">
                  <c:v>100</c:v>
                </c:pt>
                <c:pt idx="6">
                  <c:v>99.6</c:v>
                </c:pt>
                <c:pt idx="7">
                  <c:v>99.7</c:v>
                </c:pt>
                <c:pt idx="8">
                  <c:v>98.4</c:v>
                </c:pt>
                <c:pt idx="9">
                  <c:v>98.2</c:v>
                </c:pt>
                <c:pt idx="10">
                  <c:v>98.5</c:v>
                </c:pt>
                <c:pt idx="11">
                  <c:v>99.2</c:v>
                </c:pt>
                <c:pt idx="12">
                  <c:v>100.9</c:v>
                </c:pt>
                <c:pt idx="13">
                  <c:v>102</c:v>
                </c:pt>
                <c:pt idx="14">
                  <c:v>102.5</c:v>
                </c:pt>
                <c:pt idx="15">
                  <c:v>102.6</c:v>
                </c:pt>
                <c:pt idx="16">
                  <c:v>101.5</c:v>
                </c:pt>
                <c:pt idx="17">
                  <c:v>101.6</c:v>
                </c:pt>
                <c:pt idx="18">
                  <c:v>100.1</c:v>
                </c:pt>
                <c:pt idx="19">
                  <c:v>98.7</c:v>
                </c:pt>
                <c:pt idx="20">
                  <c:v>96.6</c:v>
                </c:pt>
                <c:pt idx="21">
                  <c:v>94.4</c:v>
                </c:pt>
                <c:pt idx="22">
                  <c:v>94.8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6A-41B6-BDA0-068D1770BF74}"/>
            </c:ext>
          </c:extLst>
        </c:ser>
        <c:ser>
          <c:idx val="7"/>
          <c:order val="7"/>
          <c:tx>
            <c:strRef>
              <c:f>Taul1!$L$665</c:f>
              <c:strCache>
                <c:ptCount val="1"/>
                <c:pt idx="0">
                  <c:v>Kaustisen seutu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Taul1!$C$666:$D$688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Taul1!$L$666:$L$688</c:f>
              <c:numCache>
                <c:formatCode>General</c:formatCode>
                <c:ptCount val="23"/>
                <c:pt idx="0">
                  <c:v>100.8</c:v>
                </c:pt>
                <c:pt idx="1">
                  <c:v>99.9</c:v>
                </c:pt>
                <c:pt idx="2">
                  <c:v>99.7</c:v>
                </c:pt>
                <c:pt idx="3">
                  <c:v>100.3</c:v>
                </c:pt>
                <c:pt idx="4">
                  <c:v>102.8</c:v>
                </c:pt>
                <c:pt idx="5">
                  <c:v>103.9</c:v>
                </c:pt>
                <c:pt idx="6">
                  <c:v>104.2</c:v>
                </c:pt>
                <c:pt idx="7">
                  <c:v>104.1</c:v>
                </c:pt>
                <c:pt idx="8">
                  <c:v>102.7</c:v>
                </c:pt>
                <c:pt idx="9">
                  <c:v>101.8</c:v>
                </c:pt>
                <c:pt idx="10">
                  <c:v>101.3</c:v>
                </c:pt>
                <c:pt idx="11">
                  <c:v>101.9</c:v>
                </c:pt>
                <c:pt idx="12">
                  <c:v>102.7</c:v>
                </c:pt>
                <c:pt idx="13">
                  <c:v>102.8</c:v>
                </c:pt>
                <c:pt idx="14">
                  <c:v>103.2</c:v>
                </c:pt>
                <c:pt idx="15">
                  <c:v>103.1</c:v>
                </c:pt>
                <c:pt idx="16">
                  <c:v>102.3</c:v>
                </c:pt>
                <c:pt idx="17">
                  <c:v>102.6</c:v>
                </c:pt>
                <c:pt idx="18">
                  <c:v>101.8</c:v>
                </c:pt>
                <c:pt idx="19">
                  <c:v>100.9</c:v>
                </c:pt>
                <c:pt idx="20">
                  <c:v>100</c:v>
                </c:pt>
                <c:pt idx="21">
                  <c:v>97.6</c:v>
                </c:pt>
                <c:pt idx="22">
                  <c:v>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6A-41B6-BDA0-068D1770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325104"/>
        <c:axId val="458323136"/>
      </c:lineChart>
      <c:catAx>
        <c:axId val="45832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8323136"/>
        <c:crosses val="autoZero"/>
        <c:auto val="1"/>
        <c:lblAlgn val="ctr"/>
        <c:lblOffset val="100"/>
        <c:noMultiLvlLbl val="0"/>
      </c:catAx>
      <c:valAx>
        <c:axId val="458323136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832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 i="0" baseline="0">
                <a:latin typeface="Tahoma" panose="020B0604030504040204" pitchFamily="34" charset="0"/>
              </a:rPr>
              <a:t>Keski-Suomen Aikajana 1/2021, teollisuuden viennin kehitystrendi 2015-3Q/2020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Taul1!$E$730</c:f>
              <c:strCache>
                <c:ptCount val="1"/>
                <c:pt idx="0">
                  <c:v>Uusimaa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Taul1!$E$731:$E$753</c:f>
              <c:numCache>
                <c:formatCode>General</c:formatCode>
                <c:ptCount val="23"/>
                <c:pt idx="0">
                  <c:v>104.2</c:v>
                </c:pt>
                <c:pt idx="1">
                  <c:v>99.1</c:v>
                </c:pt>
                <c:pt idx="2">
                  <c:v>98.3</c:v>
                </c:pt>
                <c:pt idx="3">
                  <c:v>97.7</c:v>
                </c:pt>
                <c:pt idx="4">
                  <c:v>96.7</c:v>
                </c:pt>
                <c:pt idx="5">
                  <c:v>101.6</c:v>
                </c:pt>
                <c:pt idx="6">
                  <c:v>103.6</c:v>
                </c:pt>
                <c:pt idx="7">
                  <c:v>106</c:v>
                </c:pt>
                <c:pt idx="8">
                  <c:v>110.7</c:v>
                </c:pt>
                <c:pt idx="9">
                  <c:v>111</c:v>
                </c:pt>
                <c:pt idx="10">
                  <c:v>109.1</c:v>
                </c:pt>
                <c:pt idx="11">
                  <c:v>113.9</c:v>
                </c:pt>
                <c:pt idx="12">
                  <c:v>120.4</c:v>
                </c:pt>
                <c:pt idx="13">
                  <c:v>120.4</c:v>
                </c:pt>
                <c:pt idx="14">
                  <c:v>125</c:v>
                </c:pt>
                <c:pt idx="15">
                  <c:v>126.7</c:v>
                </c:pt>
                <c:pt idx="16">
                  <c:v>131.30000000000001</c:v>
                </c:pt>
                <c:pt idx="17">
                  <c:v>138.4</c:v>
                </c:pt>
                <c:pt idx="18">
                  <c:v>140.30000000000001</c:v>
                </c:pt>
                <c:pt idx="19">
                  <c:v>138</c:v>
                </c:pt>
                <c:pt idx="20">
                  <c:v>129.4</c:v>
                </c:pt>
                <c:pt idx="21">
                  <c:v>125.7</c:v>
                </c:pt>
                <c:pt idx="22">
                  <c:v>125.1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9-44A7-8F9C-2B0346858B6C}"/>
            </c:ext>
          </c:extLst>
        </c:ser>
        <c:ser>
          <c:idx val="1"/>
          <c:order val="1"/>
          <c:tx>
            <c:strRef>
              <c:f>Taul1!$F$730</c:f>
              <c:strCache>
                <c:ptCount val="1"/>
                <c:pt idx="0">
                  <c:v>Pirkanmaan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Taul1!$F$731:$F$753</c:f>
              <c:numCache>
                <c:formatCode>General</c:formatCode>
                <c:ptCount val="23"/>
                <c:pt idx="0">
                  <c:v>99.8</c:v>
                </c:pt>
                <c:pt idx="1">
                  <c:v>100</c:v>
                </c:pt>
                <c:pt idx="2">
                  <c:v>99</c:v>
                </c:pt>
                <c:pt idx="3">
                  <c:v>98.7</c:v>
                </c:pt>
                <c:pt idx="4">
                  <c:v>98.8</c:v>
                </c:pt>
                <c:pt idx="5">
                  <c:v>98.1</c:v>
                </c:pt>
                <c:pt idx="6">
                  <c:v>96.8</c:v>
                </c:pt>
                <c:pt idx="7">
                  <c:v>96.5</c:v>
                </c:pt>
                <c:pt idx="8">
                  <c:v>97.9</c:v>
                </c:pt>
                <c:pt idx="9">
                  <c:v>100.1</c:v>
                </c:pt>
                <c:pt idx="10">
                  <c:v>101.6</c:v>
                </c:pt>
                <c:pt idx="11">
                  <c:v>102.5</c:v>
                </c:pt>
                <c:pt idx="12">
                  <c:v>104</c:v>
                </c:pt>
                <c:pt idx="13">
                  <c:v>106.2</c:v>
                </c:pt>
                <c:pt idx="14">
                  <c:v>107.3</c:v>
                </c:pt>
                <c:pt idx="15">
                  <c:v>108.1</c:v>
                </c:pt>
                <c:pt idx="16">
                  <c:v>108.9</c:v>
                </c:pt>
                <c:pt idx="17">
                  <c:v>111.2</c:v>
                </c:pt>
                <c:pt idx="18">
                  <c:v>111.7</c:v>
                </c:pt>
                <c:pt idx="19">
                  <c:v>111.7</c:v>
                </c:pt>
                <c:pt idx="20">
                  <c:v>110.3</c:v>
                </c:pt>
                <c:pt idx="21">
                  <c:v>107.9</c:v>
                </c:pt>
                <c:pt idx="22">
                  <c:v>107.7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9-44A7-8F9C-2B0346858B6C}"/>
            </c:ext>
          </c:extLst>
        </c:ser>
        <c:ser>
          <c:idx val="2"/>
          <c:order val="2"/>
          <c:tx>
            <c:strRef>
              <c:f>Taul1!$G$730</c:f>
              <c:strCache>
                <c:ptCount val="1"/>
                <c:pt idx="0">
                  <c:v>Pohjois-Savo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Taul1!$G$731:$G$753</c:f>
              <c:numCache>
                <c:formatCode>General</c:formatCode>
                <c:ptCount val="23"/>
                <c:pt idx="0">
                  <c:v>100.5</c:v>
                </c:pt>
                <c:pt idx="1">
                  <c:v>100.2</c:v>
                </c:pt>
                <c:pt idx="2">
                  <c:v>100.1</c:v>
                </c:pt>
                <c:pt idx="3">
                  <c:v>100.2</c:v>
                </c:pt>
                <c:pt idx="4">
                  <c:v>101.1</c:v>
                </c:pt>
                <c:pt idx="5">
                  <c:v>103</c:v>
                </c:pt>
                <c:pt idx="6">
                  <c:v>106</c:v>
                </c:pt>
                <c:pt idx="7">
                  <c:v>109.1</c:v>
                </c:pt>
                <c:pt idx="8">
                  <c:v>112.2</c:v>
                </c:pt>
                <c:pt idx="9">
                  <c:v>114.9</c:v>
                </c:pt>
                <c:pt idx="10">
                  <c:v>117.5</c:v>
                </c:pt>
                <c:pt idx="11">
                  <c:v>119.6</c:v>
                </c:pt>
                <c:pt idx="12">
                  <c:v>120.7</c:v>
                </c:pt>
                <c:pt idx="13">
                  <c:v>121.9</c:v>
                </c:pt>
                <c:pt idx="14">
                  <c:v>123.5</c:v>
                </c:pt>
                <c:pt idx="15">
                  <c:v>126.6</c:v>
                </c:pt>
                <c:pt idx="16">
                  <c:v>129.9</c:v>
                </c:pt>
                <c:pt idx="17">
                  <c:v>131.5</c:v>
                </c:pt>
                <c:pt idx="18">
                  <c:v>131.80000000000001</c:v>
                </c:pt>
                <c:pt idx="19">
                  <c:v>132.80000000000001</c:v>
                </c:pt>
                <c:pt idx="20">
                  <c:v>134</c:v>
                </c:pt>
                <c:pt idx="21">
                  <c:v>136</c:v>
                </c:pt>
                <c:pt idx="22">
                  <c:v>138.5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9-44A7-8F9C-2B0346858B6C}"/>
            </c:ext>
          </c:extLst>
        </c:ser>
        <c:ser>
          <c:idx val="3"/>
          <c:order val="3"/>
          <c:tx>
            <c:strRef>
              <c:f>Taul1!$H$730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Taul1!$H$731:$H$753</c:f>
              <c:numCache>
                <c:formatCode>General</c:formatCode>
                <c:ptCount val="23"/>
                <c:pt idx="0">
                  <c:v>103.7</c:v>
                </c:pt>
                <c:pt idx="1">
                  <c:v>102.7</c:v>
                </c:pt>
                <c:pt idx="2">
                  <c:v>100</c:v>
                </c:pt>
                <c:pt idx="3">
                  <c:v>100.3</c:v>
                </c:pt>
                <c:pt idx="4">
                  <c:v>105.4</c:v>
                </c:pt>
                <c:pt idx="5">
                  <c:v>107.5</c:v>
                </c:pt>
                <c:pt idx="6">
                  <c:v>107.6</c:v>
                </c:pt>
                <c:pt idx="7">
                  <c:v>111.7</c:v>
                </c:pt>
                <c:pt idx="8">
                  <c:v>117.5</c:v>
                </c:pt>
                <c:pt idx="9">
                  <c:v>123.8</c:v>
                </c:pt>
                <c:pt idx="10">
                  <c:v>132.1</c:v>
                </c:pt>
                <c:pt idx="11">
                  <c:v>136.4</c:v>
                </c:pt>
                <c:pt idx="12">
                  <c:v>138.5</c:v>
                </c:pt>
                <c:pt idx="13">
                  <c:v>142.69999999999999</c:v>
                </c:pt>
                <c:pt idx="14">
                  <c:v>146.1</c:v>
                </c:pt>
                <c:pt idx="15">
                  <c:v>146.1</c:v>
                </c:pt>
                <c:pt idx="16">
                  <c:v>144.30000000000001</c:v>
                </c:pt>
                <c:pt idx="17">
                  <c:v>143.9</c:v>
                </c:pt>
                <c:pt idx="18">
                  <c:v>142.5</c:v>
                </c:pt>
                <c:pt idx="19">
                  <c:v>138</c:v>
                </c:pt>
                <c:pt idx="20">
                  <c:v>129.6</c:v>
                </c:pt>
                <c:pt idx="21">
                  <c:v>122.8</c:v>
                </c:pt>
                <c:pt idx="22">
                  <c:v>120.5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19-44A7-8F9C-2B0346858B6C}"/>
            </c:ext>
          </c:extLst>
        </c:ser>
        <c:ser>
          <c:idx val="4"/>
          <c:order val="4"/>
          <c:tx>
            <c:strRef>
              <c:f>Taul1!$I$730</c:f>
              <c:strCache>
                <c:ptCount val="1"/>
                <c:pt idx="0">
                  <c:v>Pohjanmaa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Taul1!$I$731:$I$753</c:f>
              <c:numCache>
                <c:formatCode>General</c:formatCode>
                <c:ptCount val="23"/>
                <c:pt idx="0">
                  <c:v>103.1</c:v>
                </c:pt>
                <c:pt idx="1">
                  <c:v>99.6</c:v>
                </c:pt>
                <c:pt idx="2">
                  <c:v>95.3</c:v>
                </c:pt>
                <c:pt idx="3">
                  <c:v>95.4</c:v>
                </c:pt>
                <c:pt idx="4">
                  <c:v>95.7</c:v>
                </c:pt>
                <c:pt idx="5">
                  <c:v>95.8</c:v>
                </c:pt>
                <c:pt idx="6">
                  <c:v>99</c:v>
                </c:pt>
                <c:pt idx="7">
                  <c:v>100.1</c:v>
                </c:pt>
                <c:pt idx="8">
                  <c:v>98.2</c:v>
                </c:pt>
                <c:pt idx="9">
                  <c:v>103.9</c:v>
                </c:pt>
                <c:pt idx="10">
                  <c:v>102.4</c:v>
                </c:pt>
                <c:pt idx="11">
                  <c:v>100.6</c:v>
                </c:pt>
                <c:pt idx="12">
                  <c:v>103</c:v>
                </c:pt>
                <c:pt idx="13">
                  <c:v>105</c:v>
                </c:pt>
                <c:pt idx="14">
                  <c:v>112.9</c:v>
                </c:pt>
                <c:pt idx="15">
                  <c:v>108.8</c:v>
                </c:pt>
                <c:pt idx="16">
                  <c:v>105.6</c:v>
                </c:pt>
                <c:pt idx="17">
                  <c:v>101.7</c:v>
                </c:pt>
                <c:pt idx="18">
                  <c:v>99.8</c:v>
                </c:pt>
                <c:pt idx="19">
                  <c:v>106.3</c:v>
                </c:pt>
                <c:pt idx="20">
                  <c:v>106.7</c:v>
                </c:pt>
                <c:pt idx="21">
                  <c:v>99.2</c:v>
                </c:pt>
                <c:pt idx="22">
                  <c:v>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19-44A7-8F9C-2B0346858B6C}"/>
            </c:ext>
          </c:extLst>
        </c:ser>
        <c:ser>
          <c:idx val="5"/>
          <c:order val="5"/>
          <c:tx>
            <c:strRef>
              <c:f>Taul1!$J$730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Taul1!$C$731:$D$753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Taul1!$J$731:$J$753</c:f>
              <c:numCache>
                <c:formatCode>General</c:formatCode>
                <c:ptCount val="23"/>
                <c:pt idx="0">
                  <c:v>103.6</c:v>
                </c:pt>
                <c:pt idx="1">
                  <c:v>101.3</c:v>
                </c:pt>
                <c:pt idx="2">
                  <c:v>99.7</c:v>
                </c:pt>
                <c:pt idx="3">
                  <c:v>99.7</c:v>
                </c:pt>
                <c:pt idx="4">
                  <c:v>100.6</c:v>
                </c:pt>
                <c:pt idx="5">
                  <c:v>102</c:v>
                </c:pt>
                <c:pt idx="6">
                  <c:v>103.8</c:v>
                </c:pt>
                <c:pt idx="7">
                  <c:v>106.2</c:v>
                </c:pt>
                <c:pt idx="8">
                  <c:v>109.6</c:v>
                </c:pt>
                <c:pt idx="9">
                  <c:v>112.1</c:v>
                </c:pt>
                <c:pt idx="10">
                  <c:v>113.3</c:v>
                </c:pt>
                <c:pt idx="11">
                  <c:v>114.5</c:v>
                </c:pt>
                <c:pt idx="12">
                  <c:v>115.5</c:v>
                </c:pt>
                <c:pt idx="13">
                  <c:v>116.2</c:v>
                </c:pt>
                <c:pt idx="14">
                  <c:v>117.4</c:v>
                </c:pt>
                <c:pt idx="15">
                  <c:v>119.6</c:v>
                </c:pt>
                <c:pt idx="16">
                  <c:v>122.6</c:v>
                </c:pt>
                <c:pt idx="17">
                  <c:v>125.1</c:v>
                </c:pt>
                <c:pt idx="18">
                  <c:v>126.8</c:v>
                </c:pt>
                <c:pt idx="19">
                  <c:v>126.3</c:v>
                </c:pt>
                <c:pt idx="20">
                  <c:v>125</c:v>
                </c:pt>
                <c:pt idx="21">
                  <c:v>125</c:v>
                </c:pt>
                <c:pt idx="22">
                  <c:v>125.3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19-44A7-8F9C-2B0346858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4646984"/>
        <c:axId val="714648296"/>
      </c:lineChart>
      <c:catAx>
        <c:axId val="71464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4648296"/>
        <c:crosses val="autoZero"/>
        <c:auto val="1"/>
        <c:lblAlgn val="ctr"/>
        <c:lblOffset val="100"/>
        <c:noMultiLvlLbl val="0"/>
      </c:catAx>
      <c:valAx>
        <c:axId val="714648296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464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seutujen liikevaihtojen muutos 1-3Q/2020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Taul1!$F$772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Taul1!$G$771:$L$771</c:f>
              <c:strCache>
                <c:ptCount val="6"/>
                <c:pt idx="0">
                  <c:v>Jyväskylän seutu</c:v>
                </c:pt>
                <c:pt idx="1">
                  <c:v>Joutsan seutu</c:v>
                </c:pt>
                <c:pt idx="2">
                  <c:v>Jämsän seutu</c:v>
                </c:pt>
                <c:pt idx="3">
                  <c:v>Keuruun seutu</c:v>
                </c:pt>
                <c:pt idx="4">
                  <c:v>Saarijärvi-Viitasaaren seutu</c:v>
                </c:pt>
                <c:pt idx="5">
                  <c:v>Äänekosken seutu</c:v>
                </c:pt>
              </c:strCache>
            </c:strRef>
          </c:cat>
          <c:val>
            <c:numRef>
              <c:f>Taul1!$G$772:$L$772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-0.2</c:v>
                </c:pt>
                <c:pt idx="2">
                  <c:v>-14.8</c:v>
                </c:pt>
                <c:pt idx="3">
                  <c:v>1</c:v>
                </c:pt>
                <c:pt idx="4">
                  <c:v>0.7</c:v>
                </c:pt>
                <c:pt idx="5">
                  <c:v>-21.7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6A8-9B99-0F973F4097E1}"/>
            </c:ext>
          </c:extLst>
        </c:ser>
        <c:ser>
          <c:idx val="1"/>
          <c:order val="1"/>
          <c:tx>
            <c:strRef>
              <c:f>Taul1!$F$773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Taul1!$G$771:$L$771</c:f>
              <c:strCache>
                <c:ptCount val="6"/>
                <c:pt idx="0">
                  <c:v>Jyväskylän seutu</c:v>
                </c:pt>
                <c:pt idx="1">
                  <c:v>Joutsan seutu</c:v>
                </c:pt>
                <c:pt idx="2">
                  <c:v>Jämsän seutu</c:v>
                </c:pt>
                <c:pt idx="3">
                  <c:v>Keuruun seutu</c:v>
                </c:pt>
                <c:pt idx="4">
                  <c:v>Saarijärvi-Viitasaaren seutu</c:v>
                </c:pt>
                <c:pt idx="5">
                  <c:v>Äänekosken seutu</c:v>
                </c:pt>
              </c:strCache>
            </c:strRef>
          </c:cat>
          <c:val>
            <c:numRef>
              <c:f>Taul1!$G$773:$L$773</c:f>
              <c:numCache>
                <c:formatCode>General</c:formatCode>
                <c:ptCount val="6"/>
                <c:pt idx="0">
                  <c:v>-3.7</c:v>
                </c:pt>
                <c:pt idx="1">
                  <c:v>-6</c:v>
                </c:pt>
                <c:pt idx="2">
                  <c:v>-24</c:v>
                </c:pt>
                <c:pt idx="3">
                  <c:v>-6.2</c:v>
                </c:pt>
                <c:pt idx="4">
                  <c:v>0.3</c:v>
                </c:pt>
                <c:pt idx="5">
                  <c:v>-13.6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3-46A8-9B99-0F973F4097E1}"/>
            </c:ext>
          </c:extLst>
        </c:ser>
        <c:ser>
          <c:idx val="2"/>
          <c:order val="2"/>
          <c:tx>
            <c:strRef>
              <c:f>Taul1!$F$774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Taul1!$G$771:$L$771</c:f>
              <c:strCache>
                <c:ptCount val="6"/>
                <c:pt idx="0">
                  <c:v>Jyväskylän seutu</c:v>
                </c:pt>
                <c:pt idx="1">
                  <c:v>Joutsan seutu</c:v>
                </c:pt>
                <c:pt idx="2">
                  <c:v>Jämsän seutu</c:v>
                </c:pt>
                <c:pt idx="3">
                  <c:v>Keuruun seutu</c:v>
                </c:pt>
                <c:pt idx="4">
                  <c:v>Saarijärvi-Viitasaaren seutu</c:v>
                </c:pt>
                <c:pt idx="5">
                  <c:v>Äänekosken seutu</c:v>
                </c:pt>
              </c:strCache>
            </c:strRef>
          </c:cat>
          <c:val>
            <c:numRef>
              <c:f>Taul1!$G$774:$L$774</c:f>
              <c:numCache>
                <c:formatCode>General</c:formatCode>
                <c:ptCount val="6"/>
                <c:pt idx="0">
                  <c:v>-2.4</c:v>
                </c:pt>
                <c:pt idx="1">
                  <c:v>-3.2</c:v>
                </c:pt>
                <c:pt idx="2">
                  <c:v>-18.399999999999999</c:v>
                </c:pt>
                <c:pt idx="3">
                  <c:v>-2.2000000000000002</c:v>
                </c:pt>
                <c:pt idx="4">
                  <c:v>11.3</c:v>
                </c:pt>
                <c:pt idx="5">
                  <c:v>-12.2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3-46A8-9B99-0F973F409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546624"/>
        <c:axId val="762546296"/>
      </c:barChart>
      <c:catAx>
        <c:axId val="7625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2546296"/>
        <c:crosses val="autoZero"/>
        <c:auto val="1"/>
        <c:lblAlgn val="ctr"/>
        <c:lblOffset val="100"/>
        <c:noMultiLvlLbl val="0"/>
      </c:catAx>
      <c:valAx>
        <c:axId val="762546296"/>
        <c:scaling>
          <c:orientation val="minMax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254662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 Aikajana 1/2021, kaupan alan liikevaihtojen</a:t>
            </a:r>
            <a:r>
              <a:rPr lang="fi-FI" sz="18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muutos</a:t>
            </a:r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2015-3Q/2020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0449475065616796E-2"/>
          <c:y val="0.14835174917242525"/>
          <c:w val="0.90787729658792649"/>
          <c:h val="0.6490202665388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Taul1!$E$95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Taul1!$C$96:$D$118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Taul1!$E$96:$E$118</c:f>
              <c:numCache>
                <c:formatCode>General</c:formatCode>
                <c:ptCount val="23"/>
                <c:pt idx="0">
                  <c:v>-2.6</c:v>
                </c:pt>
                <c:pt idx="1">
                  <c:v>-2.1</c:v>
                </c:pt>
                <c:pt idx="2">
                  <c:v>-0.7</c:v>
                </c:pt>
                <c:pt idx="3">
                  <c:v>1.5</c:v>
                </c:pt>
                <c:pt idx="4">
                  <c:v>1.6</c:v>
                </c:pt>
                <c:pt idx="5">
                  <c:v>3.3</c:v>
                </c:pt>
                <c:pt idx="6">
                  <c:v>0.6</c:v>
                </c:pt>
                <c:pt idx="7">
                  <c:v>1.6</c:v>
                </c:pt>
                <c:pt idx="8">
                  <c:v>4.4000000000000004</c:v>
                </c:pt>
                <c:pt idx="9">
                  <c:v>1</c:v>
                </c:pt>
                <c:pt idx="10">
                  <c:v>2.1</c:v>
                </c:pt>
                <c:pt idx="11">
                  <c:v>2.1</c:v>
                </c:pt>
                <c:pt idx="12">
                  <c:v>3.6</c:v>
                </c:pt>
                <c:pt idx="13">
                  <c:v>3.2</c:v>
                </c:pt>
                <c:pt idx="14">
                  <c:v>3.5</c:v>
                </c:pt>
                <c:pt idx="15">
                  <c:v>1.4</c:v>
                </c:pt>
                <c:pt idx="16">
                  <c:v>3.4</c:v>
                </c:pt>
                <c:pt idx="17">
                  <c:v>4.5999999999999996</c:v>
                </c:pt>
                <c:pt idx="18">
                  <c:v>5.6</c:v>
                </c:pt>
                <c:pt idx="19">
                  <c:v>4.3</c:v>
                </c:pt>
                <c:pt idx="20">
                  <c:v>2.4</c:v>
                </c:pt>
                <c:pt idx="21">
                  <c:v>-4.0999999999999996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5-43A0-81BC-80E6BE62F054}"/>
            </c:ext>
          </c:extLst>
        </c:ser>
        <c:ser>
          <c:idx val="1"/>
          <c:order val="1"/>
          <c:tx>
            <c:strRef>
              <c:f>Taul1!$F$95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Taul1!$C$96:$D$118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Taul1!$F$96:$F$118</c:f>
              <c:numCache>
                <c:formatCode>General</c:formatCode>
                <c:ptCount val="23"/>
                <c:pt idx="0">
                  <c:v>-3.1</c:v>
                </c:pt>
                <c:pt idx="1">
                  <c:v>-3.1</c:v>
                </c:pt>
                <c:pt idx="2">
                  <c:v>-3.3</c:v>
                </c:pt>
                <c:pt idx="3">
                  <c:v>-1.2</c:v>
                </c:pt>
                <c:pt idx="4">
                  <c:v>-0.9</c:v>
                </c:pt>
                <c:pt idx="5">
                  <c:v>2</c:v>
                </c:pt>
                <c:pt idx="6">
                  <c:v>0.9</c:v>
                </c:pt>
                <c:pt idx="7">
                  <c:v>3</c:v>
                </c:pt>
                <c:pt idx="8">
                  <c:v>6.6</c:v>
                </c:pt>
                <c:pt idx="9">
                  <c:v>2.4</c:v>
                </c:pt>
                <c:pt idx="10">
                  <c:v>5.5</c:v>
                </c:pt>
                <c:pt idx="11">
                  <c:v>4.4000000000000004</c:v>
                </c:pt>
                <c:pt idx="12">
                  <c:v>4.5</c:v>
                </c:pt>
                <c:pt idx="13">
                  <c:v>5.3</c:v>
                </c:pt>
                <c:pt idx="14">
                  <c:v>3.2</c:v>
                </c:pt>
                <c:pt idx="15">
                  <c:v>2.2999999999999998</c:v>
                </c:pt>
                <c:pt idx="16">
                  <c:v>0.3</c:v>
                </c:pt>
                <c:pt idx="17">
                  <c:v>0.8</c:v>
                </c:pt>
                <c:pt idx="18">
                  <c:v>2.2999999999999998</c:v>
                </c:pt>
                <c:pt idx="19">
                  <c:v>0.4</c:v>
                </c:pt>
                <c:pt idx="20">
                  <c:v>1.1000000000000001</c:v>
                </c:pt>
                <c:pt idx="21">
                  <c:v>-5.0999999999999996</c:v>
                </c:pt>
                <c:pt idx="2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5-43A0-81BC-80E6BE62F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892112"/>
        <c:axId val="747887520"/>
      </c:barChart>
      <c:catAx>
        <c:axId val="74789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7887520"/>
        <c:crosses val="autoZero"/>
        <c:auto val="1"/>
        <c:lblAlgn val="ctr"/>
        <c:lblOffset val="100"/>
        <c:noMultiLvlLbl val="0"/>
      </c:catAx>
      <c:valAx>
        <c:axId val="74788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789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 Aikajana 1/2021, rakennusalan liikevaihtojen muutos 2015-3Q/2020</a:t>
            </a:r>
          </a:p>
        </c:rich>
      </c:tx>
      <c:layout>
        <c:manualLayout>
          <c:xMode val="edge"/>
          <c:yMode val="edge"/>
          <c:x val="0.1446734470691163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Taul1!$E$66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Taul1!$C$67:$D$89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Taul1!$E$67:$E$89</c:f>
              <c:numCache>
                <c:formatCode>General</c:formatCode>
                <c:ptCount val="23"/>
                <c:pt idx="0">
                  <c:v>-3.1</c:v>
                </c:pt>
                <c:pt idx="1">
                  <c:v>5</c:v>
                </c:pt>
                <c:pt idx="2">
                  <c:v>9.6</c:v>
                </c:pt>
                <c:pt idx="3">
                  <c:v>11.4</c:v>
                </c:pt>
                <c:pt idx="4">
                  <c:v>6</c:v>
                </c:pt>
                <c:pt idx="5">
                  <c:v>14.4</c:v>
                </c:pt>
                <c:pt idx="6">
                  <c:v>8.8000000000000007</c:v>
                </c:pt>
                <c:pt idx="7">
                  <c:v>5.4</c:v>
                </c:pt>
                <c:pt idx="8">
                  <c:v>20.3</c:v>
                </c:pt>
                <c:pt idx="9">
                  <c:v>5.6</c:v>
                </c:pt>
                <c:pt idx="10">
                  <c:v>6.4</c:v>
                </c:pt>
                <c:pt idx="11">
                  <c:v>7</c:v>
                </c:pt>
                <c:pt idx="12">
                  <c:v>3.5</c:v>
                </c:pt>
                <c:pt idx="13">
                  <c:v>4.3</c:v>
                </c:pt>
                <c:pt idx="14">
                  <c:v>3.7</c:v>
                </c:pt>
                <c:pt idx="15">
                  <c:v>8.4</c:v>
                </c:pt>
                <c:pt idx="16">
                  <c:v>9.8000000000000007</c:v>
                </c:pt>
                <c:pt idx="17">
                  <c:v>2.5</c:v>
                </c:pt>
                <c:pt idx="18">
                  <c:v>2.8</c:v>
                </c:pt>
                <c:pt idx="19">
                  <c:v>3</c:v>
                </c:pt>
                <c:pt idx="20">
                  <c:v>3.4</c:v>
                </c:pt>
                <c:pt idx="21">
                  <c:v>2.9</c:v>
                </c:pt>
                <c:pt idx="22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B-4496-B084-C6E162019FEF}"/>
            </c:ext>
          </c:extLst>
        </c:ser>
        <c:ser>
          <c:idx val="1"/>
          <c:order val="1"/>
          <c:tx>
            <c:strRef>
              <c:f>Taul1!$F$66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Taul1!$C$67:$D$89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Taul1!$F$67:$F$89</c:f>
              <c:numCache>
                <c:formatCode>General</c:formatCode>
                <c:ptCount val="23"/>
                <c:pt idx="0">
                  <c:v>4.5</c:v>
                </c:pt>
                <c:pt idx="1">
                  <c:v>7.9</c:v>
                </c:pt>
                <c:pt idx="2">
                  <c:v>6.5</c:v>
                </c:pt>
                <c:pt idx="3">
                  <c:v>7.4</c:v>
                </c:pt>
                <c:pt idx="4">
                  <c:v>5.4</c:v>
                </c:pt>
                <c:pt idx="5">
                  <c:v>11.4</c:v>
                </c:pt>
                <c:pt idx="6">
                  <c:v>8.4</c:v>
                </c:pt>
                <c:pt idx="7">
                  <c:v>7.3</c:v>
                </c:pt>
                <c:pt idx="8">
                  <c:v>15.8</c:v>
                </c:pt>
                <c:pt idx="9">
                  <c:v>5.2</c:v>
                </c:pt>
                <c:pt idx="10">
                  <c:v>6.8</c:v>
                </c:pt>
                <c:pt idx="11">
                  <c:v>7.2</c:v>
                </c:pt>
                <c:pt idx="12">
                  <c:v>3.4</c:v>
                </c:pt>
                <c:pt idx="13">
                  <c:v>5.6</c:v>
                </c:pt>
                <c:pt idx="14">
                  <c:v>6.7</c:v>
                </c:pt>
                <c:pt idx="15">
                  <c:v>11.5</c:v>
                </c:pt>
                <c:pt idx="16">
                  <c:v>7.3</c:v>
                </c:pt>
                <c:pt idx="17">
                  <c:v>4</c:v>
                </c:pt>
                <c:pt idx="18">
                  <c:v>3.6</c:v>
                </c:pt>
                <c:pt idx="19">
                  <c:v>0.8</c:v>
                </c:pt>
                <c:pt idx="20">
                  <c:v>8.6</c:v>
                </c:pt>
                <c:pt idx="21">
                  <c:v>3.3</c:v>
                </c:pt>
                <c:pt idx="2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B-4496-B084-C6E16201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461056"/>
        <c:axId val="474461384"/>
      </c:barChart>
      <c:catAx>
        <c:axId val="4744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4461384"/>
        <c:crosses val="autoZero"/>
        <c:auto val="1"/>
        <c:lblAlgn val="ctr"/>
        <c:lblOffset val="100"/>
        <c:noMultiLvlLbl val="0"/>
      </c:catAx>
      <c:valAx>
        <c:axId val="47446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44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yksityisten palveluiden liikevaihtojen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2567147856517933E-2"/>
          <c:y val="0.18717624680851355"/>
          <c:w val="0.89521062992125988"/>
          <c:h val="0.64772500257854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Taul1!$E$124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Taul1!$C$125:$D$147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Taul1!$E$125:$E$147</c:f>
              <c:numCache>
                <c:formatCode>General</c:formatCode>
                <c:ptCount val="23"/>
                <c:pt idx="0">
                  <c:v>4</c:v>
                </c:pt>
                <c:pt idx="1">
                  <c:v>3</c:v>
                </c:pt>
                <c:pt idx="2">
                  <c:v>2.9</c:v>
                </c:pt>
                <c:pt idx="3">
                  <c:v>3.7</c:v>
                </c:pt>
                <c:pt idx="4">
                  <c:v>4.7</c:v>
                </c:pt>
                <c:pt idx="5">
                  <c:v>4.5999999999999996</c:v>
                </c:pt>
                <c:pt idx="6">
                  <c:v>6.2</c:v>
                </c:pt>
                <c:pt idx="7">
                  <c:v>7.8</c:v>
                </c:pt>
                <c:pt idx="8">
                  <c:v>8.1999999999999993</c:v>
                </c:pt>
                <c:pt idx="9">
                  <c:v>10.1</c:v>
                </c:pt>
                <c:pt idx="10">
                  <c:v>7</c:v>
                </c:pt>
                <c:pt idx="11">
                  <c:v>7</c:v>
                </c:pt>
                <c:pt idx="12">
                  <c:v>6.8</c:v>
                </c:pt>
                <c:pt idx="13">
                  <c:v>3.7</c:v>
                </c:pt>
                <c:pt idx="14">
                  <c:v>4</c:v>
                </c:pt>
                <c:pt idx="15">
                  <c:v>3.6</c:v>
                </c:pt>
                <c:pt idx="16">
                  <c:v>2.4</c:v>
                </c:pt>
                <c:pt idx="17">
                  <c:v>2.2000000000000002</c:v>
                </c:pt>
                <c:pt idx="18">
                  <c:v>6</c:v>
                </c:pt>
                <c:pt idx="19">
                  <c:v>2</c:v>
                </c:pt>
                <c:pt idx="20">
                  <c:v>0.3</c:v>
                </c:pt>
                <c:pt idx="21">
                  <c:v>-10.7</c:v>
                </c:pt>
                <c:pt idx="22">
                  <c:v>-4.5999999999999996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4-43BF-8FA4-FD64F6C55418}"/>
            </c:ext>
          </c:extLst>
        </c:ser>
        <c:ser>
          <c:idx val="1"/>
          <c:order val="1"/>
          <c:tx>
            <c:strRef>
              <c:f>Taul1!$F$124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Taul1!$C$125:$D$147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Taul1!$F$125:$F$147</c:f>
              <c:numCache>
                <c:formatCode>General</c:formatCode>
                <c:ptCount val="23"/>
                <c:pt idx="0">
                  <c:v>3.7</c:v>
                </c:pt>
                <c:pt idx="1">
                  <c:v>2.8</c:v>
                </c:pt>
                <c:pt idx="2">
                  <c:v>2.4</c:v>
                </c:pt>
                <c:pt idx="3">
                  <c:v>3</c:v>
                </c:pt>
                <c:pt idx="4">
                  <c:v>2.2000000000000002</c:v>
                </c:pt>
                <c:pt idx="5">
                  <c:v>4</c:v>
                </c:pt>
                <c:pt idx="6">
                  <c:v>3.4</c:v>
                </c:pt>
                <c:pt idx="7">
                  <c:v>4.0999999999999996</c:v>
                </c:pt>
                <c:pt idx="8">
                  <c:v>6.5</c:v>
                </c:pt>
                <c:pt idx="9">
                  <c:v>5.5</c:v>
                </c:pt>
                <c:pt idx="10">
                  <c:v>6</c:v>
                </c:pt>
                <c:pt idx="11">
                  <c:v>5.9</c:v>
                </c:pt>
                <c:pt idx="12">
                  <c:v>3.8</c:v>
                </c:pt>
                <c:pt idx="13">
                  <c:v>5</c:v>
                </c:pt>
                <c:pt idx="14">
                  <c:v>4.3</c:v>
                </c:pt>
                <c:pt idx="15">
                  <c:v>4.7</c:v>
                </c:pt>
                <c:pt idx="16">
                  <c:v>4.7</c:v>
                </c:pt>
                <c:pt idx="17">
                  <c:v>4.3</c:v>
                </c:pt>
                <c:pt idx="18">
                  <c:v>5.7</c:v>
                </c:pt>
                <c:pt idx="19">
                  <c:v>2.4</c:v>
                </c:pt>
                <c:pt idx="20">
                  <c:v>-0.2</c:v>
                </c:pt>
                <c:pt idx="21">
                  <c:v>-16.5</c:v>
                </c:pt>
                <c:pt idx="22">
                  <c:v>-9.9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4-43BF-8FA4-FD64F6C55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006032"/>
        <c:axId val="745010624"/>
      </c:barChart>
      <c:catAx>
        <c:axId val="7450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5010624"/>
        <c:crosses val="autoZero"/>
        <c:auto val="1"/>
        <c:lblAlgn val="ctr"/>
        <c:lblOffset val="100"/>
        <c:noMultiLvlLbl val="0"/>
      </c:catAx>
      <c:valAx>
        <c:axId val="74501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500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viennin muutos 2015 - 3Q/2020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Taul1!$E$212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Taul1!$C$213:$D$235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Taul1!$E$213:$E$235</c:f>
              <c:numCache>
                <c:formatCode>General</c:formatCode>
                <c:ptCount val="23"/>
                <c:pt idx="0">
                  <c:v>-7.4</c:v>
                </c:pt>
                <c:pt idx="1">
                  <c:v>-0.7</c:v>
                </c:pt>
                <c:pt idx="2">
                  <c:v>-5.7</c:v>
                </c:pt>
                <c:pt idx="3">
                  <c:v>-6.9</c:v>
                </c:pt>
                <c:pt idx="4">
                  <c:v>5.6</c:v>
                </c:pt>
                <c:pt idx="5">
                  <c:v>3.7</c:v>
                </c:pt>
                <c:pt idx="6">
                  <c:v>4.9000000000000004</c:v>
                </c:pt>
                <c:pt idx="7">
                  <c:v>11.3</c:v>
                </c:pt>
                <c:pt idx="8">
                  <c:v>19</c:v>
                </c:pt>
                <c:pt idx="9">
                  <c:v>15.2</c:v>
                </c:pt>
                <c:pt idx="10">
                  <c:v>16.7</c:v>
                </c:pt>
                <c:pt idx="11">
                  <c:v>15.8</c:v>
                </c:pt>
                <c:pt idx="12">
                  <c:v>8.6999999999999993</c:v>
                </c:pt>
                <c:pt idx="13">
                  <c:v>16.100000000000001</c:v>
                </c:pt>
                <c:pt idx="14">
                  <c:v>9.1999999999999993</c:v>
                </c:pt>
                <c:pt idx="15">
                  <c:v>10.7</c:v>
                </c:pt>
                <c:pt idx="16">
                  <c:v>3.6</c:v>
                </c:pt>
                <c:pt idx="17">
                  <c:v>-2.1</c:v>
                </c:pt>
                <c:pt idx="18">
                  <c:v>5.2</c:v>
                </c:pt>
                <c:pt idx="19">
                  <c:v>0.5</c:v>
                </c:pt>
                <c:pt idx="20">
                  <c:v>-9.3000000000000007</c:v>
                </c:pt>
                <c:pt idx="21">
                  <c:v>-16.899999999999999</c:v>
                </c:pt>
                <c:pt idx="22">
                  <c:v>-17.100000000000001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6-4B8C-B141-5B1E0FFB98D6}"/>
            </c:ext>
          </c:extLst>
        </c:ser>
        <c:ser>
          <c:idx val="1"/>
          <c:order val="1"/>
          <c:tx>
            <c:strRef>
              <c:f>Taul1!$F$212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Taul1!$C$213:$D$235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Taul1!$F$213:$F$235</c:f>
              <c:numCache>
                <c:formatCode>General</c:formatCode>
                <c:ptCount val="23"/>
                <c:pt idx="0">
                  <c:v>-0.1</c:v>
                </c:pt>
                <c:pt idx="1">
                  <c:v>-2.8</c:v>
                </c:pt>
                <c:pt idx="2">
                  <c:v>-4.8</c:v>
                </c:pt>
                <c:pt idx="3">
                  <c:v>-5</c:v>
                </c:pt>
                <c:pt idx="4">
                  <c:v>-4</c:v>
                </c:pt>
                <c:pt idx="5">
                  <c:v>-0.3</c:v>
                </c:pt>
                <c:pt idx="6">
                  <c:v>2.1</c:v>
                </c:pt>
                <c:pt idx="7">
                  <c:v>4.0999999999999996</c:v>
                </c:pt>
                <c:pt idx="8">
                  <c:v>12.5</c:v>
                </c:pt>
                <c:pt idx="9">
                  <c:v>6.8</c:v>
                </c:pt>
                <c:pt idx="10">
                  <c:v>6.4</c:v>
                </c:pt>
                <c:pt idx="11">
                  <c:v>8.3000000000000007</c:v>
                </c:pt>
                <c:pt idx="12">
                  <c:v>7.9</c:v>
                </c:pt>
                <c:pt idx="13">
                  <c:v>7.1</c:v>
                </c:pt>
                <c:pt idx="14">
                  <c:v>8.1999999999999993</c:v>
                </c:pt>
                <c:pt idx="15">
                  <c:v>7</c:v>
                </c:pt>
                <c:pt idx="16">
                  <c:v>5.5</c:v>
                </c:pt>
                <c:pt idx="17">
                  <c:v>5.8</c:v>
                </c:pt>
                <c:pt idx="18">
                  <c:v>5.3</c:v>
                </c:pt>
                <c:pt idx="19">
                  <c:v>4.7</c:v>
                </c:pt>
                <c:pt idx="20">
                  <c:v>-4.5</c:v>
                </c:pt>
                <c:pt idx="21">
                  <c:v>-12.1</c:v>
                </c:pt>
                <c:pt idx="22">
                  <c:v>-10.1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6-4B8C-B141-5B1E0FFB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508744"/>
        <c:axId val="461511040"/>
      </c:barChart>
      <c:catAx>
        <c:axId val="4615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511040"/>
        <c:crosses val="autoZero"/>
        <c:auto val="1"/>
        <c:lblAlgn val="ctr"/>
        <c:lblOffset val="100"/>
        <c:noMultiLvlLbl val="0"/>
      </c:catAx>
      <c:valAx>
        <c:axId val="4615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50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henkilöstömäärien muutokset kaikilla toimialoilla 2015-3Q/2020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Taul1!$E$241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Taul1!$C$242:$D$264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Taul1!$E$242:$E$264</c:f>
              <c:numCache>
                <c:formatCode>General</c:formatCode>
                <c:ptCount val="23"/>
                <c:pt idx="0">
                  <c:v>-0.2</c:v>
                </c:pt>
                <c:pt idx="1">
                  <c:v>-0.3</c:v>
                </c:pt>
                <c:pt idx="2">
                  <c:v>-1.1000000000000001</c:v>
                </c:pt>
                <c:pt idx="3">
                  <c:v>0.7</c:v>
                </c:pt>
                <c:pt idx="4">
                  <c:v>0</c:v>
                </c:pt>
                <c:pt idx="5">
                  <c:v>1.1000000000000001</c:v>
                </c:pt>
                <c:pt idx="6">
                  <c:v>2.1</c:v>
                </c:pt>
                <c:pt idx="7">
                  <c:v>1.4</c:v>
                </c:pt>
                <c:pt idx="8">
                  <c:v>2.5</c:v>
                </c:pt>
                <c:pt idx="9">
                  <c:v>2.1</c:v>
                </c:pt>
                <c:pt idx="10">
                  <c:v>1.6</c:v>
                </c:pt>
                <c:pt idx="11">
                  <c:v>2.1</c:v>
                </c:pt>
                <c:pt idx="12">
                  <c:v>1.4</c:v>
                </c:pt>
                <c:pt idx="13">
                  <c:v>1.9</c:v>
                </c:pt>
                <c:pt idx="14">
                  <c:v>2.2999999999999998</c:v>
                </c:pt>
                <c:pt idx="15">
                  <c:v>2.2000000000000002</c:v>
                </c:pt>
                <c:pt idx="16">
                  <c:v>1.5</c:v>
                </c:pt>
                <c:pt idx="17">
                  <c:v>2</c:v>
                </c:pt>
                <c:pt idx="18">
                  <c:v>0.7</c:v>
                </c:pt>
                <c:pt idx="19">
                  <c:v>0.2</c:v>
                </c:pt>
                <c:pt idx="20">
                  <c:v>0.5</c:v>
                </c:pt>
                <c:pt idx="21">
                  <c:v>-6.3</c:v>
                </c:pt>
                <c:pt idx="22">
                  <c:v>-3.6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4-4AA4-93BB-A78294E3F156}"/>
            </c:ext>
          </c:extLst>
        </c:ser>
        <c:ser>
          <c:idx val="1"/>
          <c:order val="1"/>
          <c:tx>
            <c:strRef>
              <c:f>Taul1!$F$241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Taul1!$C$242:$D$264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Taul1!$F$242:$F$264</c:f>
              <c:numCache>
                <c:formatCode>General</c:formatCode>
                <c:ptCount val="23"/>
                <c:pt idx="0">
                  <c:v>0.5</c:v>
                </c:pt>
                <c:pt idx="1">
                  <c:v>0.6</c:v>
                </c:pt>
                <c:pt idx="2">
                  <c:v>-0.1</c:v>
                </c:pt>
                <c:pt idx="3">
                  <c:v>0.3</c:v>
                </c:pt>
                <c:pt idx="4">
                  <c:v>0.4</c:v>
                </c:pt>
                <c:pt idx="5">
                  <c:v>0.7</c:v>
                </c:pt>
                <c:pt idx="6">
                  <c:v>1.5</c:v>
                </c:pt>
                <c:pt idx="7">
                  <c:v>0.6</c:v>
                </c:pt>
                <c:pt idx="8">
                  <c:v>1.5</c:v>
                </c:pt>
                <c:pt idx="9">
                  <c:v>1.1000000000000001</c:v>
                </c:pt>
                <c:pt idx="10">
                  <c:v>1.6</c:v>
                </c:pt>
                <c:pt idx="11">
                  <c:v>2.1</c:v>
                </c:pt>
                <c:pt idx="12">
                  <c:v>2.4</c:v>
                </c:pt>
                <c:pt idx="13">
                  <c:v>3</c:v>
                </c:pt>
                <c:pt idx="14">
                  <c:v>2.7</c:v>
                </c:pt>
                <c:pt idx="15">
                  <c:v>3.6</c:v>
                </c:pt>
                <c:pt idx="16">
                  <c:v>1.2</c:v>
                </c:pt>
                <c:pt idx="17">
                  <c:v>1.6</c:v>
                </c:pt>
                <c:pt idx="18">
                  <c:v>0.8</c:v>
                </c:pt>
                <c:pt idx="19">
                  <c:v>0</c:v>
                </c:pt>
                <c:pt idx="20">
                  <c:v>1.1000000000000001</c:v>
                </c:pt>
                <c:pt idx="21">
                  <c:v>-6.8</c:v>
                </c:pt>
                <c:pt idx="22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4-4AA4-93BB-A78294E3F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895064"/>
        <c:axId val="747896704"/>
      </c:barChart>
      <c:catAx>
        <c:axId val="74789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7896704"/>
        <c:crosses val="autoZero"/>
        <c:auto val="1"/>
        <c:lblAlgn val="ctr"/>
        <c:lblOffset val="100"/>
        <c:noMultiLvlLbl val="0"/>
      </c:catAx>
      <c:valAx>
        <c:axId val="7478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789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teollisuuden henkilöstömäärien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52041557305336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Taul1!$E$270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Taul1!$C$271:$D$293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Taul1!$E$271:$E$293</c:f>
              <c:numCache>
                <c:formatCode>General</c:formatCode>
                <c:ptCount val="23"/>
                <c:pt idx="0">
                  <c:v>-4</c:v>
                </c:pt>
                <c:pt idx="1">
                  <c:v>-3.8</c:v>
                </c:pt>
                <c:pt idx="2">
                  <c:v>-5.6</c:v>
                </c:pt>
                <c:pt idx="3">
                  <c:v>-4.8</c:v>
                </c:pt>
                <c:pt idx="4">
                  <c:v>-1.8</c:v>
                </c:pt>
                <c:pt idx="5">
                  <c:v>-1.4</c:v>
                </c:pt>
                <c:pt idx="6">
                  <c:v>1.5</c:v>
                </c:pt>
                <c:pt idx="7">
                  <c:v>-0.4</c:v>
                </c:pt>
                <c:pt idx="8">
                  <c:v>1.9</c:v>
                </c:pt>
                <c:pt idx="9">
                  <c:v>1.5</c:v>
                </c:pt>
                <c:pt idx="10">
                  <c:v>1.2</c:v>
                </c:pt>
                <c:pt idx="11">
                  <c:v>3.3</c:v>
                </c:pt>
                <c:pt idx="12">
                  <c:v>1.6</c:v>
                </c:pt>
                <c:pt idx="13">
                  <c:v>1.4</c:v>
                </c:pt>
                <c:pt idx="14">
                  <c:v>2.5</c:v>
                </c:pt>
                <c:pt idx="15">
                  <c:v>1.6</c:v>
                </c:pt>
                <c:pt idx="16">
                  <c:v>1.5</c:v>
                </c:pt>
                <c:pt idx="17">
                  <c:v>3.5</c:v>
                </c:pt>
                <c:pt idx="18">
                  <c:v>0.4</c:v>
                </c:pt>
                <c:pt idx="19">
                  <c:v>0.6</c:v>
                </c:pt>
                <c:pt idx="20">
                  <c:v>-0.6</c:v>
                </c:pt>
                <c:pt idx="21">
                  <c:v>-5.3</c:v>
                </c:pt>
                <c:pt idx="22">
                  <c:v>-4.5999999999999996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8-448F-9678-974761437216}"/>
            </c:ext>
          </c:extLst>
        </c:ser>
        <c:ser>
          <c:idx val="1"/>
          <c:order val="1"/>
          <c:tx>
            <c:strRef>
              <c:f>Taul1!$F$270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Taul1!$C$271:$D$293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Taul1!$F$271:$F$293</c:f>
              <c:numCache>
                <c:formatCode>General</c:formatCode>
                <c:ptCount val="23"/>
                <c:pt idx="0">
                  <c:v>-1.8</c:v>
                </c:pt>
                <c:pt idx="1">
                  <c:v>-0.3</c:v>
                </c:pt>
                <c:pt idx="2">
                  <c:v>-2</c:v>
                </c:pt>
                <c:pt idx="3">
                  <c:v>-2.2000000000000002</c:v>
                </c:pt>
                <c:pt idx="4">
                  <c:v>-1</c:v>
                </c:pt>
                <c:pt idx="5">
                  <c:v>-2</c:v>
                </c:pt>
                <c:pt idx="6">
                  <c:v>0.3</c:v>
                </c:pt>
                <c:pt idx="7">
                  <c:v>-1.7</c:v>
                </c:pt>
                <c:pt idx="8">
                  <c:v>1</c:v>
                </c:pt>
                <c:pt idx="9">
                  <c:v>0.4</c:v>
                </c:pt>
                <c:pt idx="10">
                  <c:v>1.6</c:v>
                </c:pt>
                <c:pt idx="11">
                  <c:v>2.8</c:v>
                </c:pt>
                <c:pt idx="12">
                  <c:v>3.5</c:v>
                </c:pt>
                <c:pt idx="13">
                  <c:v>4.0999999999999996</c:v>
                </c:pt>
                <c:pt idx="14">
                  <c:v>2.7</c:v>
                </c:pt>
                <c:pt idx="15">
                  <c:v>3.5</c:v>
                </c:pt>
                <c:pt idx="16">
                  <c:v>0.1</c:v>
                </c:pt>
                <c:pt idx="17">
                  <c:v>1</c:v>
                </c:pt>
                <c:pt idx="18">
                  <c:v>-0.3</c:v>
                </c:pt>
                <c:pt idx="19">
                  <c:v>-0.9</c:v>
                </c:pt>
                <c:pt idx="20">
                  <c:v>-0.5</c:v>
                </c:pt>
                <c:pt idx="21">
                  <c:v>-5</c:v>
                </c:pt>
                <c:pt idx="22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8-448F-9678-974761437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810744"/>
        <c:axId val="461807464"/>
      </c:barChart>
      <c:catAx>
        <c:axId val="46181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807464"/>
        <c:crosses val="autoZero"/>
        <c:auto val="1"/>
        <c:lblAlgn val="ctr"/>
        <c:lblOffset val="100"/>
        <c:noMultiLvlLbl val="0"/>
      </c:catAx>
      <c:valAx>
        <c:axId val="46180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181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</a:t>
            </a:r>
            <a:r>
              <a:rPr lang="fi-FI" sz="1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Aikajana 1/2021, kaupan alan henkilöstömäärien muutos 2015-3Q/2020</a:t>
            </a:r>
            <a:endParaRPr lang="fi-FI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631500872360076E-2"/>
          <c:y val="0.14032389540585635"/>
          <c:w val="0.9389608806757207"/>
          <c:h val="0.71640542189050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Taul1!$E$328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Taul1!$C$329:$D$351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Taul1!$E$329:$E$351</c:f>
              <c:numCache>
                <c:formatCode>General</c:formatCode>
                <c:ptCount val="23"/>
                <c:pt idx="0">
                  <c:v>-2.5</c:v>
                </c:pt>
                <c:pt idx="1">
                  <c:v>-1.9</c:v>
                </c:pt>
                <c:pt idx="2">
                  <c:v>-3.1</c:v>
                </c:pt>
                <c:pt idx="3">
                  <c:v>-1.6</c:v>
                </c:pt>
                <c:pt idx="4">
                  <c:v>-0.2</c:v>
                </c:pt>
                <c:pt idx="5">
                  <c:v>0.8</c:v>
                </c:pt>
                <c:pt idx="6">
                  <c:v>1</c:v>
                </c:pt>
                <c:pt idx="7">
                  <c:v>0.9</c:v>
                </c:pt>
                <c:pt idx="8">
                  <c:v>2.2000000000000002</c:v>
                </c:pt>
                <c:pt idx="9">
                  <c:v>-0.7</c:v>
                </c:pt>
                <c:pt idx="10">
                  <c:v>-2</c:v>
                </c:pt>
                <c:pt idx="11">
                  <c:v>-1.3</c:v>
                </c:pt>
                <c:pt idx="12">
                  <c:v>0.6</c:v>
                </c:pt>
                <c:pt idx="13">
                  <c:v>0.3</c:v>
                </c:pt>
                <c:pt idx="14">
                  <c:v>2</c:v>
                </c:pt>
                <c:pt idx="15">
                  <c:v>-0.4</c:v>
                </c:pt>
                <c:pt idx="16">
                  <c:v>-2.1</c:v>
                </c:pt>
                <c:pt idx="17">
                  <c:v>0</c:v>
                </c:pt>
                <c:pt idx="18">
                  <c:v>0</c:v>
                </c:pt>
                <c:pt idx="19">
                  <c:v>0.3</c:v>
                </c:pt>
                <c:pt idx="20">
                  <c:v>1.8</c:v>
                </c:pt>
                <c:pt idx="21">
                  <c:v>-6.2</c:v>
                </c:pt>
                <c:pt idx="22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1-423E-ABAA-C268AB6949DD}"/>
            </c:ext>
          </c:extLst>
        </c:ser>
        <c:ser>
          <c:idx val="1"/>
          <c:order val="1"/>
          <c:tx>
            <c:strRef>
              <c:f>Taul1!$F$328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Taul1!$C$329:$D$351</c:f>
              <c:multiLvlStrCache>
                <c:ptCount val="2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Taul1!$F$329:$F$351</c:f>
              <c:numCache>
                <c:formatCode>General</c:formatCode>
                <c:ptCount val="23"/>
                <c:pt idx="0">
                  <c:v>-2.6</c:v>
                </c:pt>
                <c:pt idx="1">
                  <c:v>-2.2999999999999998</c:v>
                </c:pt>
                <c:pt idx="2">
                  <c:v>-2.2999999999999998</c:v>
                </c:pt>
                <c:pt idx="3">
                  <c:v>-2.5</c:v>
                </c:pt>
                <c:pt idx="4">
                  <c:v>-0.3</c:v>
                </c:pt>
                <c:pt idx="5">
                  <c:v>0.5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-1.2</c:v>
                </c:pt>
                <c:pt idx="10">
                  <c:v>-0.5</c:v>
                </c:pt>
                <c:pt idx="11">
                  <c:v>0</c:v>
                </c:pt>
                <c:pt idx="12">
                  <c:v>2.2000000000000002</c:v>
                </c:pt>
                <c:pt idx="13">
                  <c:v>3.1</c:v>
                </c:pt>
                <c:pt idx="14">
                  <c:v>3.1</c:v>
                </c:pt>
                <c:pt idx="15">
                  <c:v>4</c:v>
                </c:pt>
                <c:pt idx="16">
                  <c:v>-0.8</c:v>
                </c:pt>
                <c:pt idx="17">
                  <c:v>-0.2</c:v>
                </c:pt>
                <c:pt idx="18">
                  <c:v>-0.4</c:v>
                </c:pt>
                <c:pt idx="19">
                  <c:v>-0.6</c:v>
                </c:pt>
                <c:pt idx="20">
                  <c:v>1.4</c:v>
                </c:pt>
                <c:pt idx="21">
                  <c:v>-7</c:v>
                </c:pt>
                <c:pt idx="22">
                  <c:v>-2.8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1-423E-ABAA-C268AB69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023056"/>
        <c:axId val="764022728"/>
      </c:barChart>
      <c:catAx>
        <c:axId val="7640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4022728"/>
        <c:crosses val="autoZero"/>
        <c:auto val="1"/>
        <c:lblAlgn val="ctr"/>
        <c:lblOffset val="100"/>
        <c:noMultiLvlLbl val="0"/>
      </c:catAx>
      <c:valAx>
        <c:axId val="76402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402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06F8E-FEDB-4A96-B1AB-538D16B9B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C954847-3863-4CDE-B9B8-AE6F8609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6A58E-3674-4721-8531-06871080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5E70BA-BF8D-479C-8318-BE97369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3B7471-8D97-4CC8-86A3-7062FACC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3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740A8-7F53-4C40-BE61-2452575F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96D290-FB97-4CAC-987B-76358DD11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6FC3DD-24EC-42E5-9B25-ACA3533F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D19C40-44BC-443C-BB8B-5C837613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CDD9AB-5DD5-4A18-A462-64B2797E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21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7211E2-EE32-4D25-AB0A-6F6E3CF9C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F964B2-91B1-4293-92EA-46902126F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5476B-F66C-4348-B897-4B28BBF8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27ED35-43B7-4D97-8B1A-C912C45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DBE83B-3805-44C6-BCB5-ECB4D49C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719EC-5AE8-4E69-809C-8ADE2BDF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99A43A-58F4-4AC6-B172-83CD8ABA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A767E-46B2-4FAB-BA2A-75D0C003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80AD07-E564-4BDC-80F4-D166B67A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51407-8D4C-4126-8A5F-711991B6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9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B8251-96C8-4FA9-87BA-E105E987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F8B876-80C5-4332-9C65-DD2F3BCF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3013E3-88DA-4F0F-B13E-C42D4739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9F3F61-F730-4D1A-9966-9997B890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D1425-BFB6-4370-A0AF-6F8C1236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08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581FC-5EE2-4E2D-8E7E-EA9AF68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31A39F-E604-4407-8738-806DD054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37083D-4927-4D5B-8934-5839D2FA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79B5C5-4A32-47D3-AC5D-1BD919C2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1A5017-8373-420A-98E2-9C9AAC80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E7647D-6B74-44AF-82F8-8BF96994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8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776C1-2FDD-4B98-B62C-AF177DDC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582886-AEEE-4568-A4A2-15E8F9589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CF5C74-6FE2-4DFA-B420-E301BD926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26B3D0-56D0-482A-9FB6-2FE233CA7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35478BA-4994-4B36-83ED-173FFB7FF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0487DA-9622-4595-A371-251A34F7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AC7D97-CAA3-476F-8683-AF78FA0C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8683B0E-565C-4DF5-9C47-6C51AC45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7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A9B25-76AC-40C0-9823-A22B1226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1E4CD7-0283-4DC0-99B9-4945F73C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61D43B-C26D-4C8F-AF95-D5EF27AD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728BE-752E-4C81-9252-0A6EDA8A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FE1D12-13FD-4CC3-AAD1-018239D7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BACE62E-EDCB-44C5-8F1D-F0240E36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17A3C6-2CB2-4A77-9ACE-AA0F0665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0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BEEC1-17EC-4A3C-A737-A331566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66F9E-BC37-44C0-A9A1-BEA23A6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035409-C8C7-4D65-AFD5-61ECB8429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778875-FAED-4170-84E7-FF216476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85972A-761A-487D-B305-F0688CAD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08050B-EF89-4A19-B04B-1D73F51A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08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8B8695-2254-42D3-BE9B-7480ABCE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66B55A7-AB50-4A5B-BAFB-170BDE8A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5295F1-E900-4FE6-A3A8-164A2A5A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5E0EE2-95F6-479B-8452-AB505C43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8BCFAA-6D6F-4B38-A828-6C05EC5B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9AD658-8155-466C-A402-82435F2C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33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8B4FF57-21B0-442D-9532-A583BA61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C2ADEE-2677-4FB7-917B-DD2B1D7A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70972C-4F03-464F-A61E-2640E991E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F15D-B8EB-498A-B290-4986FB28B3BC}" type="datetimeFigureOut">
              <a:rPr lang="fi-FI" smtClean="0"/>
              <a:t>7.1.2021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E979C6-AB8C-46FE-8825-8FD73F53D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2EAD86-A446-4F42-9497-B797D5EE8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1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keskisuomi.fi/wp-content/uploads/sites/3/2020/09/KSL-logo.pdf#page=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ruutu 1">
            <a:extLst>
              <a:ext uri="{FF2B5EF4-FFF2-40B4-BE49-F238E27FC236}">
                <a16:creationId xmlns:a16="http://schemas.microsoft.com/office/drawing/2014/main" id="{34BE28CE-8F11-4747-B90A-09F427B9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" y="226125"/>
            <a:ext cx="11637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4400" dirty="0"/>
              <a:t>Keski-Suomen Aikajana 1/2021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dirty="0"/>
              <a:t>Tilanne 30.9.2020 </a:t>
            </a:r>
          </a:p>
        </p:txBody>
      </p:sp>
      <p:pic>
        <p:nvPicPr>
          <p:cNvPr id="4101" name="Kuva 4">
            <a:extLst>
              <a:ext uri="{FF2B5EF4-FFF2-40B4-BE49-F238E27FC236}">
                <a16:creationId xmlns:a16="http://schemas.microsoft.com/office/drawing/2014/main" id="{8463D11B-F9D1-41CE-B9DF-4731D910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61" y="5321936"/>
            <a:ext cx="1946592" cy="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uorakulmio 6">
            <a:extLst>
              <a:ext uri="{FF2B5EF4-FFF2-40B4-BE49-F238E27FC236}">
                <a16:creationId xmlns:a16="http://schemas.microsoft.com/office/drawing/2014/main" id="{6988B63B-FDC0-40C9-91AC-4B45E3CA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39" y="1511332"/>
            <a:ext cx="1075704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Korona kuritti rajusti matkailua, liikevaihdot laskivat tammi-syyskuussa 31 %.  Metsäteollisuus oli myös suuri kärsijä, liikevaihdot laskivat 20,7 %.  Vaikutukset näkyivät Jämsän seudun yhteenlasketuissa liikevaihdoissa, jotka laskivat 19,0%. Äänekosken seudulla laskua kertyi 15,8 %.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Seuduista parhaiten pärjäsi Saarijärven-Viitasaaren seutu, huhti-kesäkuussa liikevaihdot kasvoivat 4,1 %, koko Keski-Suomessa oli laskua 5,6 % ja koko maassa 4,7 %.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Rakentamisen kasvu taittui kesällä.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800" i="1" dirty="0"/>
              <a:t>Veli-Pekka Päivänen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800" i="1" dirty="0"/>
              <a:t>Keski-Suomen liitto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A34CBFD-8415-40CA-9124-759F1D54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6" y="6014001"/>
            <a:ext cx="1893570" cy="8002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A790E2E-0867-4DFD-BCFA-70EDC677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57" y="6068581"/>
            <a:ext cx="2289334" cy="6529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49F31EE-4A12-4A4B-8308-B151D9C9B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69" y="6068582"/>
            <a:ext cx="2195685" cy="72109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057461F-8A99-43D4-8E21-77BBF839F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378" y="5272514"/>
            <a:ext cx="2222382" cy="72109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67E6681-AE50-4708-BE25-1EEDDB5D6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885" y="6055076"/>
            <a:ext cx="1874094" cy="6664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F128BC9-D928-4292-8E03-3E01D4EBC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4413" y="5090709"/>
            <a:ext cx="1834516" cy="892012"/>
          </a:xfrm>
          <a:prstGeom prst="rect">
            <a:avLst/>
          </a:prstGeom>
        </p:spPr>
      </p:pic>
      <p:sp>
        <p:nvSpPr>
          <p:cNvPr id="5" name="Rectangle 1">
            <a:hlinkClick r:id="rId9" tooltip="Sivu 1"/>
            <a:extLst>
              <a:ext uri="{FF2B5EF4-FFF2-40B4-BE49-F238E27FC236}">
                <a16:creationId xmlns:a16="http://schemas.microsoft.com/office/drawing/2014/main" id="{C574D563-0224-42FD-95EF-DC2E832C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742D7F9-BAC5-4A35-B762-DFA197EAD5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" y="5003446"/>
            <a:ext cx="3453014" cy="115586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A925BE4-F1F3-4751-88DB-E4EED2D78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2384" y="6014001"/>
            <a:ext cx="1676545" cy="603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655" y="3747419"/>
            <a:ext cx="7291531" cy="22239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Päätoimialojen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t</a:t>
            </a:r>
            <a:r>
              <a:rPr lang="fi-FI" sz="6000" b="1" dirty="0">
                <a:solidFill>
                  <a:srgbClr val="FF0000"/>
                </a:solidFill>
              </a:rPr>
              <a:t>yöllisyyden kehitys </a:t>
            </a:r>
            <a:br>
              <a:rPr lang="fi-FI" sz="6000" b="1" dirty="0">
                <a:solidFill>
                  <a:srgbClr val="FF0000"/>
                </a:solidFill>
              </a:rPr>
            </a:br>
            <a:r>
              <a:rPr lang="fi-FI" sz="6000" b="1" dirty="0">
                <a:solidFill>
                  <a:srgbClr val="FF0000"/>
                </a:solidFill>
              </a:rPr>
              <a:t>1.1.-30.9.2020:</a:t>
            </a:r>
            <a:br>
              <a:rPr lang="fi-FI" sz="6000" b="1" dirty="0">
                <a:solidFill>
                  <a:srgbClr val="FF0000"/>
                </a:solidFill>
              </a:rPr>
            </a:br>
            <a:r>
              <a:rPr lang="fi-FI" sz="6000" b="1" dirty="0">
                <a:solidFill>
                  <a:srgbClr val="FF0000"/>
                </a:solidFill>
              </a:rPr>
              <a:t> työllisyys heikkeni Keski-Suomessa kaikilla toimialoilla, koko maata tahtia</a:t>
            </a:r>
            <a:endParaRPr lang="fi-FI" sz="60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83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C256A-8C21-4351-B55C-DF4E12E6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+ 1,1 %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+ 0,9 %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- 3,1 %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- 3,2 %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F5F31DA-19A6-45C6-8D36-D7617206C07B}"/>
              </a:ext>
            </a:extLst>
          </p:cNvPr>
          <p:cNvSpPr txBox="1"/>
          <p:nvPr/>
        </p:nvSpPr>
        <p:spPr>
          <a:xfrm>
            <a:off x="4717916" y="6274014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7C692E8-2958-4EA1-B24F-033B2B574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147163"/>
              </p:ext>
            </p:extLst>
          </p:nvPr>
        </p:nvGraphicFramePr>
        <p:xfrm>
          <a:off x="4717916" y="276209"/>
          <a:ext cx="6511558" cy="593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5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10273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+ 1,5 %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 0,0 %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- 3,5 %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- 3,2 %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4779135" y="6228488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64B85D3C-F018-495A-97FF-A717C3DB6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90336"/>
              </p:ext>
            </p:extLst>
          </p:nvPr>
        </p:nvGraphicFramePr>
        <p:xfrm>
          <a:off x="4779135" y="465221"/>
          <a:ext cx="6145540" cy="574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83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10273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- 0,5 %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 - 0,5 %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- 2,2 %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- 2,8 %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4779135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0797DACE-B783-4C86-BD9D-274E77217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22923"/>
              </p:ext>
            </p:extLst>
          </p:nvPr>
        </p:nvGraphicFramePr>
        <p:xfrm>
          <a:off x="4779134" y="561596"/>
          <a:ext cx="6900247" cy="56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06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10273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+ 3,0 %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 + 1,7 %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- 3,3 %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- 2,2 %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4669276" y="6213092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2726DBB6-EEF7-4CF3-A5C0-6033B54D9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082424"/>
              </p:ext>
            </p:extLst>
          </p:nvPr>
        </p:nvGraphicFramePr>
        <p:xfrm>
          <a:off x="4779135" y="168566"/>
          <a:ext cx="7121671" cy="58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86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10273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+ 0,2 %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 + 0,8 %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  5,6 %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  6,4 %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4912468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1D709ED9-7266-48BC-8F84-F84CAC258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569735"/>
              </p:ext>
            </p:extLst>
          </p:nvPr>
        </p:nvGraphicFramePr>
        <p:xfrm>
          <a:off x="4912468" y="335690"/>
          <a:ext cx="6540544" cy="587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5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655" y="4407887"/>
            <a:ext cx="7291531" cy="22239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Liikevaihtojen ja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työllisyyden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kehitys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muilla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toimialoilla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1.1.-30.9.2020: </a:t>
            </a:r>
            <a:b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matkailu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metsäteollisuus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olivat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suurimmat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kärsijät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fi-FI" sz="60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760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" y="643467"/>
            <a:ext cx="4099602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Teknologiateollisuus	+ 3,2 %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Metsäteollisuus	-  2,1 %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Teknologiateollisuus	+   3,9 %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Metsäteollisuus 	- 20,7 %</a:t>
            </a:r>
            <a:br>
              <a:rPr lang="fi-FI" sz="2400" dirty="0">
                <a:solidFill>
                  <a:srgbClr val="FFFFFF"/>
                </a:solidFill>
              </a:rPr>
            </a:b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4649821" y="6213092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69D972B-9193-4032-BD94-0D855D068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14793"/>
              </p:ext>
            </p:extLst>
          </p:nvPr>
        </p:nvGraphicFramePr>
        <p:xfrm>
          <a:off x="4649821" y="643467"/>
          <a:ext cx="7129314" cy="556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88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26" y="643467"/>
            <a:ext cx="3915213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Teknologiateollisuus	+ 0,1 %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Metsäteollisuus 	+ 3,5 %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Teknologiateollisuus	- 1,4 %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Metsäteollisuus 	- 8,7 % </a:t>
            </a:r>
            <a:br>
              <a:rPr lang="fi-FI" sz="2400" dirty="0">
                <a:solidFill>
                  <a:srgbClr val="FFFFFF"/>
                </a:solidFill>
              </a:rPr>
            </a:b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4738835" y="6266365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16ADA862-AF9A-4EF7-8D34-8CB1DB9AD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713533"/>
              </p:ext>
            </p:extLst>
          </p:nvPr>
        </p:nvGraphicFramePr>
        <p:xfrm>
          <a:off x="4905093" y="193039"/>
          <a:ext cx="6894279" cy="602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8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52" y="518486"/>
            <a:ext cx="3564377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KIBS-palvelut	+ 3,7 % Matkailu	+ 1,0 %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KIBS-palvelut	+   0,5 % Matkailu	- 31,0 % </a:t>
            </a:r>
            <a:br>
              <a:rPr lang="fi-FI" sz="2400" dirty="0">
                <a:solidFill>
                  <a:srgbClr val="FFFFFF"/>
                </a:solidFill>
              </a:rPr>
            </a:b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4893219" y="6243441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7344B26D-A6B5-41F9-88F6-E8C381C93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31855"/>
              </p:ext>
            </p:extLst>
          </p:nvPr>
        </p:nvGraphicFramePr>
        <p:xfrm>
          <a:off x="4893219" y="650180"/>
          <a:ext cx="6918029" cy="55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17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429469D0-D4AC-4615-BDBF-4EA66D61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8" y="0"/>
            <a:ext cx="11561763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fi-FI" altLang="fi-FI" b="1" i="1" dirty="0"/>
            </a:br>
            <a:r>
              <a:rPr lang="fi-FI" altLang="fi-FI" b="1" i="1" dirty="0"/>
              <a:t>Keski-Suomen aluetalouden kehitys 2015-3Q/2020</a:t>
            </a:r>
            <a:br>
              <a:rPr lang="fi-FI" altLang="fi-FI" b="1" i="1" dirty="0"/>
            </a:br>
            <a:endParaRPr lang="fi-FI" altLang="fi-FI" dirty="0"/>
          </a:p>
        </p:txBody>
      </p:sp>
      <p:sp>
        <p:nvSpPr>
          <p:cNvPr id="5123" name="Suorakulmio 2">
            <a:extLst>
              <a:ext uri="{FF2B5EF4-FFF2-40B4-BE49-F238E27FC236}">
                <a16:creationId xmlns:a16="http://schemas.microsoft.com/office/drawing/2014/main" id="{A104DE23-A308-4E80-877F-855C1395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24" y="920171"/>
            <a:ext cx="115617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Keski-Suomen ja koko maan yritysten yhteenlasketut liikevaihdot laskivat tammi-syyskuussa, Keski-Suomessa laskua oli 5,6 prosenttia ja koko maassa 4,7 prosenttia.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Toimialoista parhaiten pärjäsi Keski-Suomessa rakennusala, jonka kasvu oli tammi-syyskuussa 2,0 prosenttia. Kasvu oli hieman koko maata heikompaa. Kaupan alan liikevaihdot pysyivät viime vuoden tasolla, kasvua tuli onneksi heinä-syyskuussa. Teknologiateollisuuden kasvu oli 3,9 prosenttia, tosin kasvu pysähtyi heinä-syyskuussa.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Korona iski pahiten matkailuun, liikevaihdot tippuivat 31 prosenttia ja henkilöstömäärä 21 prosenttia, hyvästä kotimaanmatkailukesästä huolimatta liikevaihdot laskivat heinä-syyskuussa 26,2 prosenttia. Metsäteollisuuden liikevaihdot laskivat 20,7 prosenttia ja henkilöstömäärä 8,9 prosenttia. Vienti laski tammi-syyskuussa Keski-Suomessa 11,1 prosenttia ja koko maassa 8,7 prosenttia.  Palveluissa liikevaihtojen sekä henkilöstömäärän laskut olivat Keski-Suomessa koko maata vähäisempiä.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Saarijärven-Viitasaaren seutu oli myönteinen poikkeus, siellä liikevaihdot kasvoivat tammi-syyskuussa 4,1 prosenttia ja heinä-syyskuussa peräti 11,3 prosenttia. Hyvää tilannetta selittää seudun toimialarakenne, seudulla on paljon rakentamiseen liittyvää yritystoimintaa. Keuruun ja Joutsan seudut pärjäsivät koko maata paremmin.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Jyväskylän seutu pärjäsi </a:t>
            </a:r>
            <a:r>
              <a:rPr lang="fi-FI" altLang="fi-FI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hyvin kasvukeskusten </a:t>
            </a: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kisassa, liikevaihtojen lasku oli vain 0,5 prosenttia  ja henkilöstömäärän lasku 2,7 prosenttia. Hyvää tulosta selittää  rakentamisen ja teknologiateollisuuden hyvä menestys.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Metsäteollisuuspaikkakunnat kärsivät koko maassa heikosta kysynnästä ja hintojen laskusta. Jämsän seudulla liikevaihdot laskivat 19,8  prosenttia ja Äänekosken seudulla 15,8 prosenttia.</a:t>
            </a:r>
            <a:r>
              <a:rPr lang="fi-FI" altLang="fi-FI" sz="16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643467"/>
            <a:ext cx="3564377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KIBS-palvelut	+ 0,1 % Matkailu	-  1,3 %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KIBS-palvelut	-    0,1 % Matkailu	- 22,1 % </a:t>
            </a:r>
            <a:br>
              <a:rPr lang="fi-FI" sz="2400" dirty="0">
                <a:solidFill>
                  <a:srgbClr val="FFFFFF"/>
                </a:solidFill>
              </a:rPr>
            </a:b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5350667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008553E5-DFE1-4845-977B-C0B43B263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67261"/>
              </p:ext>
            </p:extLst>
          </p:nvPr>
        </p:nvGraphicFramePr>
        <p:xfrm>
          <a:off x="5099696" y="264160"/>
          <a:ext cx="6505075" cy="595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54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3617170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Keski-Suomen </a:t>
            </a:r>
            <a:r>
              <a:rPr lang="fi-FI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seudut kohtasivat koronakriisin eri tavoin, Saarijärven-Viitasaaren seudulla meni hyvin, mutta korona kuritti Jämsän ja Äänekosken seutuja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88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2C8BE153-4632-47BA-9B11-F0BC81933C17}"/>
              </a:ext>
            </a:extLst>
          </p:cNvPr>
          <p:cNvSpPr txBox="1"/>
          <p:nvPr/>
        </p:nvSpPr>
        <p:spPr>
          <a:xfrm>
            <a:off x="8705854" y="714375"/>
            <a:ext cx="3152766" cy="535531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Liikevaihtojen muutos 2019</a:t>
            </a:r>
          </a:p>
          <a:p>
            <a:r>
              <a:rPr lang="fi-FI" sz="1400" dirty="0"/>
              <a:t>Oulun seutu		+ 7,0 %</a:t>
            </a:r>
          </a:p>
          <a:p>
            <a:r>
              <a:rPr lang="fi-FI" sz="1400" dirty="0"/>
              <a:t>Helsingin seutu	+ 4,7 %</a:t>
            </a:r>
          </a:p>
          <a:p>
            <a:r>
              <a:rPr lang="fi-FI" sz="1400" dirty="0"/>
              <a:t>Kuopion seutu	+ 4,6 %</a:t>
            </a:r>
          </a:p>
          <a:p>
            <a:r>
              <a:rPr lang="fi-FI" sz="1400" dirty="0"/>
              <a:t>Jyväskylän seutu	+ 4,2 %</a:t>
            </a:r>
          </a:p>
          <a:p>
            <a:r>
              <a:rPr lang="fi-FI" sz="1400" dirty="0"/>
              <a:t>Tampereen seutu	+ 3,3 %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+ 2,8 %</a:t>
            </a:r>
          </a:p>
          <a:p>
            <a:r>
              <a:rPr lang="fi-FI" sz="1400" dirty="0"/>
              <a:t>Seinäjoen seutu	+ 2,5 %</a:t>
            </a:r>
          </a:p>
          <a:p>
            <a:r>
              <a:rPr lang="fi-FI" sz="1400" dirty="0"/>
              <a:t>Vaasan seutu	+ 1,9 %</a:t>
            </a:r>
          </a:p>
          <a:p>
            <a:endParaRPr lang="fi-FI" sz="1600" dirty="0"/>
          </a:p>
          <a:p>
            <a:r>
              <a:rPr lang="fi-FI" sz="1400" b="1" dirty="0"/>
              <a:t>Liikevaihtojen muutos 1-3Q/2020</a:t>
            </a:r>
          </a:p>
          <a:p>
            <a:r>
              <a:rPr lang="fi-FI" sz="1400" dirty="0"/>
              <a:t>Seinäjoen seutu	+ 0,1 %</a:t>
            </a:r>
          </a:p>
          <a:p>
            <a:r>
              <a:rPr lang="fi-FI" sz="1400" dirty="0"/>
              <a:t>Jyväskylän seutu	- 0,5 %</a:t>
            </a:r>
          </a:p>
          <a:p>
            <a:r>
              <a:rPr lang="fi-FI" sz="1400" dirty="0"/>
              <a:t>Tampereen seutu	- 0,7 %</a:t>
            </a:r>
          </a:p>
          <a:p>
            <a:r>
              <a:rPr lang="fi-FI" sz="1400" dirty="0"/>
              <a:t>Vaasan seutu	- 0,7 %</a:t>
            </a:r>
          </a:p>
          <a:p>
            <a:r>
              <a:rPr lang="fi-FI" sz="1400" dirty="0"/>
              <a:t>Kuopion seutu	- 0,6 %</a:t>
            </a:r>
          </a:p>
          <a:p>
            <a:r>
              <a:rPr lang="fi-FI" sz="1400" dirty="0"/>
              <a:t>Oulun seutu		- 1,7 %</a:t>
            </a:r>
          </a:p>
          <a:p>
            <a:r>
              <a:rPr lang="fi-FI" sz="1400" dirty="0"/>
              <a:t>Helsingin seutu	- 4,2 %</a:t>
            </a:r>
          </a:p>
          <a:p>
            <a:r>
              <a:rPr lang="fi-FI" sz="1600" b="1" dirty="0">
                <a:solidFill>
                  <a:srgbClr val="FF0000"/>
                </a:solidFill>
              </a:rPr>
              <a:t>Koko maa		- 4,7 %</a:t>
            </a:r>
          </a:p>
          <a:p>
            <a:endParaRPr lang="fi-FI" sz="1600" dirty="0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45D7D39A-A16C-4B44-A1DF-F2518ECCF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51854"/>
              </p:ext>
            </p:extLst>
          </p:nvPr>
        </p:nvGraphicFramePr>
        <p:xfrm>
          <a:off x="333380" y="336884"/>
          <a:ext cx="804862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51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A0EE30D-A46B-4A4F-B7B6-7E166F2AC890}"/>
              </a:ext>
            </a:extLst>
          </p:cNvPr>
          <p:cNvSpPr txBox="1"/>
          <p:nvPr/>
        </p:nvSpPr>
        <p:spPr>
          <a:xfrm>
            <a:off x="8705854" y="714375"/>
            <a:ext cx="3152766" cy="529375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Henkilöstömäärien muutos 2019</a:t>
            </a:r>
          </a:p>
          <a:p>
            <a:r>
              <a:rPr lang="fi-FI" sz="1400" dirty="0"/>
              <a:t>Oulun seutu		+ 5,3  %</a:t>
            </a:r>
          </a:p>
          <a:p>
            <a:r>
              <a:rPr lang="fi-FI" sz="1400" dirty="0"/>
              <a:t>Kuopion seutu	+ 2,9 %</a:t>
            </a:r>
          </a:p>
          <a:p>
            <a:r>
              <a:rPr lang="fi-FI" sz="1400" dirty="0"/>
              <a:t>Tampereen seutu	+ 2,1 %</a:t>
            </a:r>
          </a:p>
          <a:p>
            <a:r>
              <a:rPr lang="fi-FI" sz="1400" dirty="0"/>
              <a:t>Helsingin seutu	+ 1,7 %</a:t>
            </a:r>
          </a:p>
          <a:p>
            <a:r>
              <a:rPr lang="fi-FI" sz="1400" dirty="0"/>
              <a:t>Vaasan seutu	+ 1,3 %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+ 0,9 %</a:t>
            </a:r>
          </a:p>
          <a:p>
            <a:r>
              <a:rPr lang="fi-FI" sz="1400" dirty="0"/>
              <a:t>Seinäjoen seutu	+ 0,8 %</a:t>
            </a:r>
          </a:p>
          <a:p>
            <a:r>
              <a:rPr lang="fi-FI" sz="1400" dirty="0"/>
              <a:t>Jyväskylän seutu	+ 0,8 %</a:t>
            </a:r>
          </a:p>
          <a:p>
            <a:endParaRPr lang="fi-FI" sz="1600" dirty="0"/>
          </a:p>
          <a:p>
            <a:r>
              <a:rPr lang="fi-FI" sz="1400" b="1" dirty="0"/>
              <a:t>Henkilöstömäärien muutos 1Q/2020</a:t>
            </a:r>
          </a:p>
          <a:p>
            <a:r>
              <a:rPr lang="fi-FI" sz="1400" dirty="0"/>
              <a:t>Kuopion seutu	+ 1,4 %</a:t>
            </a:r>
          </a:p>
          <a:p>
            <a:r>
              <a:rPr lang="fi-FI" sz="1400" dirty="0"/>
              <a:t>Oulun seutu		+ 0,8 %</a:t>
            </a:r>
          </a:p>
          <a:p>
            <a:r>
              <a:rPr lang="fi-FI" sz="1400" dirty="0"/>
              <a:t>Seinäjoen seutu	- 2,2 %</a:t>
            </a:r>
          </a:p>
          <a:p>
            <a:r>
              <a:rPr lang="fi-FI" sz="1400" dirty="0"/>
              <a:t>Jyväskylän seutu	- 2,7 %</a:t>
            </a:r>
          </a:p>
          <a:p>
            <a:r>
              <a:rPr lang="fi-FI" sz="1400" dirty="0"/>
              <a:t>Helsingin seutu	- 3,1 %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		- 3,1 %</a:t>
            </a:r>
          </a:p>
          <a:p>
            <a:r>
              <a:rPr lang="fi-FI" sz="1400" dirty="0"/>
              <a:t>Vaasan seutu	- 3,2 %</a:t>
            </a:r>
          </a:p>
          <a:p>
            <a:r>
              <a:rPr lang="fi-FI" sz="1400" dirty="0"/>
              <a:t>Tampereen seutu	- 3,5 %</a:t>
            </a:r>
          </a:p>
          <a:p>
            <a:endParaRPr lang="fi-FI" sz="1600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4F7305C3-C969-450F-A64A-AC9519D8D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28434"/>
              </p:ext>
            </p:extLst>
          </p:nvPr>
        </p:nvGraphicFramePr>
        <p:xfrm>
          <a:off x="540327" y="465513"/>
          <a:ext cx="7841673" cy="587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79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0817F4CF-4B65-49F5-92E2-2CC96D57D7B1}"/>
              </a:ext>
            </a:extLst>
          </p:cNvPr>
          <p:cNvSpPr txBox="1"/>
          <p:nvPr/>
        </p:nvSpPr>
        <p:spPr>
          <a:xfrm>
            <a:off x="8705854" y="714375"/>
            <a:ext cx="3152766" cy="529375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Liikevaihdon muutos 2019</a:t>
            </a:r>
          </a:p>
          <a:p>
            <a:r>
              <a:rPr lang="fi-FI" sz="1400" dirty="0"/>
              <a:t>Varkauden seutu	+ 3,2 %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+ 2,8 %</a:t>
            </a:r>
          </a:p>
          <a:p>
            <a:r>
              <a:rPr lang="fi-FI" sz="1400" dirty="0"/>
              <a:t>Imatran  seutu	+ 1,6  %</a:t>
            </a:r>
          </a:p>
          <a:p>
            <a:r>
              <a:rPr lang="fi-FI" sz="1400" dirty="0"/>
              <a:t>Etelä-Pirkanmaan	+ 0,3  %</a:t>
            </a:r>
          </a:p>
          <a:p>
            <a:r>
              <a:rPr lang="fi-FI" sz="1400" dirty="0"/>
              <a:t>Jämsän seutu	- 0,3 %</a:t>
            </a:r>
          </a:p>
          <a:p>
            <a:r>
              <a:rPr lang="fi-FI" sz="1400" dirty="0"/>
              <a:t>Rauman seutu	- 1,6  %</a:t>
            </a:r>
          </a:p>
          <a:p>
            <a:r>
              <a:rPr lang="fi-FI" sz="1400" dirty="0"/>
              <a:t>Kemi-Tornion seutu 	- 1,8 %</a:t>
            </a:r>
          </a:p>
          <a:p>
            <a:r>
              <a:rPr lang="fi-FI" sz="1400" dirty="0"/>
              <a:t>Äänekosken seutu	- 1,8 %</a:t>
            </a:r>
          </a:p>
          <a:p>
            <a:endParaRPr lang="fi-FI" sz="1600" dirty="0"/>
          </a:p>
          <a:p>
            <a:r>
              <a:rPr lang="fi-FI" sz="1400" b="1" dirty="0"/>
              <a:t>Liikevaihdon muutos 1-3Q/2020</a:t>
            </a:r>
          </a:p>
          <a:p>
            <a:r>
              <a:rPr lang="fi-FI" sz="1400" dirty="0"/>
              <a:t>Varkauden seutu	+ 5,0 %</a:t>
            </a:r>
          </a:p>
          <a:p>
            <a:r>
              <a:rPr lang="fi-FI" sz="1400" dirty="0"/>
              <a:t>Etelä-Pirkanmaan	- 1,1 %</a:t>
            </a:r>
          </a:p>
          <a:p>
            <a:r>
              <a:rPr lang="fi-FI" sz="1400" dirty="0"/>
              <a:t>Rauman seutu	- 3,7  %</a:t>
            </a:r>
          </a:p>
          <a:p>
            <a:r>
              <a:rPr lang="fi-FI" sz="1400" dirty="0"/>
              <a:t>Imatran  seutu	- 3,9 %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		- 4,7 %</a:t>
            </a:r>
          </a:p>
          <a:p>
            <a:r>
              <a:rPr lang="fi-FI" sz="1400" dirty="0"/>
              <a:t>Kemi-Tornion seutu 	- 14,9 %</a:t>
            </a:r>
          </a:p>
          <a:p>
            <a:r>
              <a:rPr lang="fi-FI" sz="1400" dirty="0"/>
              <a:t>Äänekosken seutu	- 15,8 %</a:t>
            </a:r>
          </a:p>
          <a:p>
            <a:r>
              <a:rPr lang="fi-FI" sz="1400" dirty="0"/>
              <a:t>Jämsän seutu	- 19,0 %</a:t>
            </a:r>
          </a:p>
          <a:p>
            <a:endParaRPr lang="fi-FI" sz="1600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191F4A8-A90C-4354-8AE0-74076985A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229490"/>
              </p:ext>
            </p:extLst>
          </p:nvPr>
        </p:nvGraphicFramePr>
        <p:xfrm>
          <a:off x="490451" y="315883"/>
          <a:ext cx="7891549" cy="584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29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851C0FC5-012F-40D0-A9FF-B99A0477AFD1}"/>
              </a:ext>
            </a:extLst>
          </p:cNvPr>
          <p:cNvSpPr txBox="1"/>
          <p:nvPr/>
        </p:nvSpPr>
        <p:spPr>
          <a:xfrm>
            <a:off x="8705854" y="714375"/>
            <a:ext cx="3152766" cy="529375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Henkilöstömäärän muutos 2019</a:t>
            </a:r>
          </a:p>
          <a:p>
            <a:r>
              <a:rPr lang="fi-FI" sz="1400" dirty="0"/>
              <a:t>Kemi-Tornion seutu 	+ 2,3 %</a:t>
            </a:r>
          </a:p>
          <a:p>
            <a:r>
              <a:rPr lang="fi-FI" sz="1400" dirty="0"/>
              <a:t>Jämsän seutu	+ 2,3 %</a:t>
            </a:r>
          </a:p>
          <a:p>
            <a:r>
              <a:rPr lang="fi-FI" sz="1400" dirty="0"/>
              <a:t>Etelä-Pirkanmaan	+ 1,1 %</a:t>
            </a:r>
          </a:p>
          <a:p>
            <a:r>
              <a:rPr lang="fi-FI" sz="1400" dirty="0"/>
              <a:t>Varkauden seutu	+ 0,9 %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+ 0,9 %</a:t>
            </a:r>
          </a:p>
          <a:p>
            <a:r>
              <a:rPr lang="fi-FI" sz="1400" dirty="0"/>
              <a:t>Äänekosken seutu	+ 0,5 %</a:t>
            </a:r>
          </a:p>
          <a:p>
            <a:r>
              <a:rPr lang="fi-FI" sz="1400" dirty="0"/>
              <a:t>Imatran  seutu	- 0,7  %</a:t>
            </a:r>
          </a:p>
          <a:p>
            <a:r>
              <a:rPr lang="fi-FI" sz="1400" dirty="0"/>
              <a:t>Rauman seutu	- 0,3 %</a:t>
            </a:r>
          </a:p>
          <a:p>
            <a:endParaRPr lang="fi-FI" sz="1600" dirty="0"/>
          </a:p>
          <a:p>
            <a:r>
              <a:rPr lang="fi-FI" sz="1400" b="1" dirty="0"/>
              <a:t>Henkilöstömäärän muutos 1-3Q/2020</a:t>
            </a:r>
          </a:p>
          <a:p>
            <a:r>
              <a:rPr lang="fi-FI" sz="1400" dirty="0"/>
              <a:t>Rauman seutu	+ 0,6  %</a:t>
            </a:r>
          </a:p>
          <a:p>
            <a:r>
              <a:rPr lang="fi-FI" sz="1400" dirty="0"/>
              <a:t>Kemi-Tornion seutu 	- 2,4 %</a:t>
            </a:r>
          </a:p>
          <a:p>
            <a:r>
              <a:rPr lang="fi-FI" sz="1400" dirty="0"/>
              <a:t>Äänekosken seutu	- 2,9  %</a:t>
            </a:r>
          </a:p>
          <a:p>
            <a:r>
              <a:rPr lang="fi-FI" sz="1400" dirty="0"/>
              <a:t>Varkauden seutu	- 3,1 %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		- 3,1 %</a:t>
            </a:r>
          </a:p>
          <a:p>
            <a:r>
              <a:rPr lang="fi-FI" sz="1400" dirty="0"/>
              <a:t>Etelä-Pirkanmaan	- 3,5 %</a:t>
            </a:r>
          </a:p>
          <a:p>
            <a:r>
              <a:rPr lang="fi-FI" sz="1400" dirty="0"/>
              <a:t>Imatran  seutu	- 7,2 %</a:t>
            </a:r>
          </a:p>
          <a:p>
            <a:r>
              <a:rPr lang="fi-FI" sz="1400" dirty="0"/>
              <a:t>Jämsän seutu	- 7,3 %</a:t>
            </a:r>
          </a:p>
          <a:p>
            <a:endParaRPr lang="fi-FI" sz="1600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DE3A07B7-79CA-448C-BF54-62842AA7D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327483"/>
              </p:ext>
            </p:extLst>
          </p:nvPr>
        </p:nvGraphicFramePr>
        <p:xfrm>
          <a:off x="705853" y="385011"/>
          <a:ext cx="7676147" cy="604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67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DEEDC11C-9373-4B96-B6DE-77F027ED4978}"/>
              </a:ext>
            </a:extLst>
          </p:cNvPr>
          <p:cNvSpPr txBox="1"/>
          <p:nvPr/>
        </p:nvSpPr>
        <p:spPr>
          <a:xfrm>
            <a:off x="8705854" y="714375"/>
            <a:ext cx="3152766" cy="59400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Liikevaihdon muutos 2019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+ 2,8 %</a:t>
            </a:r>
          </a:p>
          <a:p>
            <a:r>
              <a:rPr lang="fi-FI" sz="1400" dirty="0"/>
              <a:t>Järviseudun seutu	+ 2,7 %</a:t>
            </a:r>
          </a:p>
          <a:p>
            <a:r>
              <a:rPr lang="fi-FI" sz="1400" dirty="0"/>
              <a:t>Kaustisen seutu	+ 2,1 %</a:t>
            </a:r>
          </a:p>
          <a:p>
            <a:r>
              <a:rPr lang="fi-FI" sz="1400" dirty="0"/>
              <a:t>Saarijärvi-Viitasaari	+ 1,7 %</a:t>
            </a:r>
          </a:p>
          <a:p>
            <a:r>
              <a:rPr lang="fi-FI" sz="1400" dirty="0"/>
              <a:t>Ylä-Pirkanmaa	+ 0,9 %</a:t>
            </a:r>
          </a:p>
          <a:p>
            <a:r>
              <a:rPr lang="fi-FI" sz="1400" dirty="0"/>
              <a:t>Joutsan seutu	- 0,7 %</a:t>
            </a:r>
          </a:p>
          <a:p>
            <a:r>
              <a:rPr lang="fi-FI" sz="1400" dirty="0"/>
              <a:t>Kuusiokuntien  seutu	- 1,1 %</a:t>
            </a:r>
          </a:p>
          <a:p>
            <a:r>
              <a:rPr lang="fi-FI" sz="1400" dirty="0"/>
              <a:t>Keuruun seutu	- 1,2 %</a:t>
            </a:r>
          </a:p>
          <a:p>
            <a:r>
              <a:rPr lang="fi-FI" sz="1400" dirty="0"/>
              <a:t>Pieksämäen seutu	- 2,1 %</a:t>
            </a:r>
          </a:p>
          <a:p>
            <a:endParaRPr lang="fi-FI" sz="1600" dirty="0"/>
          </a:p>
          <a:p>
            <a:r>
              <a:rPr lang="fi-FI" sz="1400" b="1" dirty="0"/>
              <a:t>Liikevaihdon muutos 1-3Q/2020</a:t>
            </a:r>
          </a:p>
          <a:p>
            <a:r>
              <a:rPr lang="fi-FI" sz="1400" dirty="0"/>
              <a:t>Saarijärvi-Viitasaari	+ 4,1 %</a:t>
            </a:r>
          </a:p>
          <a:p>
            <a:r>
              <a:rPr lang="fi-FI" sz="1400" dirty="0"/>
              <a:t>Kuusiokuntien  seutu	+ 2,2 %</a:t>
            </a:r>
          </a:p>
          <a:p>
            <a:r>
              <a:rPr lang="fi-FI" sz="1400" dirty="0"/>
              <a:t>Pieksämäen seutu	- 1,6 %</a:t>
            </a:r>
          </a:p>
          <a:p>
            <a:r>
              <a:rPr lang="fi-FI" sz="1400" dirty="0"/>
              <a:t>Keuruun seutu	- 2,4 %</a:t>
            </a:r>
          </a:p>
          <a:p>
            <a:r>
              <a:rPr lang="fi-FI" sz="1400" dirty="0"/>
              <a:t>Joutsan seutu	- 3,1 %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		- 4,7 %</a:t>
            </a:r>
          </a:p>
          <a:p>
            <a:r>
              <a:rPr lang="fi-FI" sz="1400" dirty="0"/>
              <a:t>Järviseudun seutu	- 5,7 %</a:t>
            </a:r>
          </a:p>
          <a:p>
            <a:r>
              <a:rPr lang="fi-FI" sz="1400" dirty="0"/>
              <a:t>Kaustisen seutu	- 6,5 %</a:t>
            </a:r>
          </a:p>
          <a:p>
            <a:r>
              <a:rPr lang="fi-FI" sz="1400" dirty="0"/>
              <a:t>Ylä-Pirkanmaa	- 7,9 %</a:t>
            </a:r>
          </a:p>
          <a:p>
            <a:endParaRPr lang="fi-FI" sz="1400" dirty="0"/>
          </a:p>
          <a:p>
            <a:endParaRPr lang="fi-FI" sz="1600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277C2CD0-1067-4814-B55B-5B8C259A6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363765"/>
              </p:ext>
            </p:extLst>
          </p:nvPr>
        </p:nvGraphicFramePr>
        <p:xfrm>
          <a:off x="432262" y="324196"/>
          <a:ext cx="7949738" cy="601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20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348BF828-2503-45AD-8F37-1D78E3AE0834}"/>
              </a:ext>
            </a:extLst>
          </p:cNvPr>
          <p:cNvSpPr txBox="1"/>
          <p:nvPr/>
        </p:nvSpPr>
        <p:spPr>
          <a:xfrm>
            <a:off x="8776657" y="749886"/>
            <a:ext cx="3152766" cy="569386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2/2021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Henkilöstömäärän muutos 2019</a:t>
            </a:r>
          </a:p>
          <a:p>
            <a:r>
              <a:rPr lang="fi-FI" sz="1400" dirty="0"/>
              <a:t>Keuruun seutu	+ 3,1%</a:t>
            </a:r>
          </a:p>
          <a:p>
            <a:r>
              <a:rPr lang="fi-FI" sz="1400" dirty="0"/>
              <a:t>Joutsan seutu	+ 2,4 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 		+ 0,9 %</a:t>
            </a:r>
          </a:p>
          <a:p>
            <a:r>
              <a:rPr lang="fi-FI" sz="1400" dirty="0"/>
              <a:t>Pieksämäen seutu	+ 0,5 %</a:t>
            </a:r>
          </a:p>
          <a:p>
            <a:r>
              <a:rPr lang="fi-FI" sz="1400" dirty="0"/>
              <a:t>Kuusiokuntien  seutu	- 0,7 %</a:t>
            </a:r>
          </a:p>
          <a:p>
            <a:r>
              <a:rPr lang="fi-FI" sz="1400" dirty="0"/>
              <a:t>Saarijärvi-Viitasaari	- 1,0 %</a:t>
            </a:r>
          </a:p>
          <a:p>
            <a:r>
              <a:rPr lang="fi-FI" sz="1400" dirty="0"/>
              <a:t>Järviseudun seutu	- 2,0 %</a:t>
            </a:r>
          </a:p>
          <a:p>
            <a:r>
              <a:rPr lang="fi-FI" sz="1400" dirty="0"/>
              <a:t>Ylä-Pirkanmaa	- 2,4 %</a:t>
            </a:r>
          </a:p>
          <a:p>
            <a:r>
              <a:rPr lang="fi-FI" sz="1400" dirty="0"/>
              <a:t>Kaustisen seutu	- 3,6 %</a:t>
            </a:r>
          </a:p>
          <a:p>
            <a:endParaRPr lang="fi-FI" sz="1600" dirty="0"/>
          </a:p>
          <a:p>
            <a:r>
              <a:rPr lang="fi-FI" sz="1400" b="1" dirty="0"/>
              <a:t>Henkilöstömäärän  muutos 1-3Q/2020</a:t>
            </a:r>
          </a:p>
          <a:p>
            <a:r>
              <a:rPr lang="fi-FI" sz="1400" dirty="0"/>
              <a:t>Pieksämäen seutu	- 2,0  %</a:t>
            </a:r>
          </a:p>
          <a:p>
            <a:r>
              <a:rPr lang="fi-FI" sz="1400" dirty="0"/>
              <a:t>Kuusiokuntien  seutu	- 2,8 %</a:t>
            </a:r>
          </a:p>
          <a:p>
            <a:r>
              <a:rPr lang="fi-FI" sz="1400" b="1" dirty="0">
                <a:solidFill>
                  <a:srgbClr val="FF0000"/>
                </a:solidFill>
              </a:rPr>
              <a:t>Koko maa		- 3,1 %</a:t>
            </a:r>
          </a:p>
          <a:p>
            <a:r>
              <a:rPr lang="fi-FI" sz="1400" dirty="0"/>
              <a:t>Saarijärvi-Viitasaari	- 3,2  %</a:t>
            </a:r>
          </a:p>
          <a:p>
            <a:r>
              <a:rPr lang="fi-FI" sz="1400" dirty="0"/>
              <a:t>Ylä-Pirkanmaa	- 3,3  %</a:t>
            </a:r>
          </a:p>
          <a:p>
            <a:r>
              <a:rPr lang="fi-FI" sz="1400" dirty="0"/>
              <a:t>Järviseudun seutu	- 3,4 %</a:t>
            </a:r>
          </a:p>
          <a:p>
            <a:r>
              <a:rPr lang="fi-FI" sz="1400" dirty="0"/>
              <a:t>Joutsan seutu	- 3,5 %</a:t>
            </a:r>
          </a:p>
          <a:p>
            <a:r>
              <a:rPr lang="fi-FI" sz="1400" dirty="0"/>
              <a:t>Kaustisen seutu	- 3,6  %</a:t>
            </a:r>
          </a:p>
          <a:p>
            <a:r>
              <a:rPr lang="fi-FI" sz="1400" dirty="0"/>
              <a:t>Keuruun seutu	-  4,0 %</a:t>
            </a:r>
          </a:p>
          <a:p>
            <a:endParaRPr lang="fi-FI" sz="1400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A0EF0DB0-FE1E-4452-B509-58561615E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250573"/>
              </p:ext>
            </p:extLst>
          </p:nvPr>
        </p:nvGraphicFramePr>
        <p:xfrm>
          <a:off x="262577" y="481263"/>
          <a:ext cx="8119423" cy="598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08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63651219-140C-4FD8-A6C3-3EE505BC9EA6}"/>
              </a:ext>
            </a:extLst>
          </p:cNvPr>
          <p:cNvSpPr txBox="1"/>
          <p:nvPr/>
        </p:nvSpPr>
        <p:spPr>
          <a:xfrm>
            <a:off x="8566484" y="749886"/>
            <a:ext cx="3362939" cy="44012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1/2021</a:t>
            </a:r>
          </a:p>
          <a:p>
            <a:r>
              <a:rPr lang="fi-FI" b="1" dirty="0"/>
              <a:t>Trendi 2015-3Q/2020</a:t>
            </a:r>
          </a:p>
          <a:p>
            <a:endParaRPr lang="fi-FI" b="1" dirty="0"/>
          </a:p>
          <a:p>
            <a:r>
              <a:rPr lang="fi-FI" sz="1400" b="1" dirty="0"/>
              <a:t>Teollisuuden viennin muutos 2019</a:t>
            </a:r>
          </a:p>
          <a:p>
            <a:r>
              <a:rPr lang="fi-FI" sz="1400" dirty="0"/>
              <a:t>Uusimaa		+ 13,2 %</a:t>
            </a:r>
          </a:p>
          <a:p>
            <a:r>
              <a:rPr lang="fi-FI" sz="1400" dirty="0"/>
              <a:t>Pohjois-Pohjanmaa 	+ 12,4 %</a:t>
            </a:r>
          </a:p>
          <a:p>
            <a:r>
              <a:rPr lang="fi-FI" sz="1400" dirty="0"/>
              <a:t>Pohjois-Savo	 	+ 10,3 %</a:t>
            </a:r>
          </a:p>
          <a:p>
            <a:r>
              <a:rPr lang="fi-FI" sz="1400" dirty="0"/>
              <a:t>Pirkanmaa		+   4,6 %</a:t>
            </a:r>
          </a:p>
          <a:p>
            <a:r>
              <a:rPr lang="fi-FI" sz="1400" dirty="0"/>
              <a:t>Keski-Suomi		-   0,5 %</a:t>
            </a:r>
          </a:p>
          <a:p>
            <a:r>
              <a:rPr lang="fi-FI" sz="1400" dirty="0"/>
              <a:t>Pohjanmaa 		-   3,6%</a:t>
            </a:r>
          </a:p>
          <a:p>
            <a:endParaRPr lang="fi-FI" sz="1600" dirty="0"/>
          </a:p>
          <a:p>
            <a:r>
              <a:rPr lang="fi-FI" sz="1400" b="1" dirty="0"/>
              <a:t>Teollisuuden viennin   muutos 1-3Q/2020</a:t>
            </a:r>
          </a:p>
          <a:p>
            <a:r>
              <a:rPr lang="fi-FI" sz="1400" dirty="0"/>
              <a:t>Pohjois-Savo		+ 1,8 %</a:t>
            </a:r>
          </a:p>
          <a:p>
            <a:r>
              <a:rPr lang="fi-FI" sz="1400" dirty="0"/>
              <a:t>Pirkanmaa		- 2,2  %</a:t>
            </a:r>
          </a:p>
          <a:p>
            <a:r>
              <a:rPr lang="fi-FI" sz="1400" dirty="0"/>
              <a:t>Pohjanmaa	 	- 3,8  %</a:t>
            </a:r>
          </a:p>
          <a:p>
            <a:r>
              <a:rPr lang="fi-FI" sz="1400" dirty="0"/>
              <a:t>Pohjois-Pohjanmaa 	- 5,2  %</a:t>
            </a:r>
          </a:p>
          <a:p>
            <a:r>
              <a:rPr lang="fi-FI" sz="1400" dirty="0"/>
              <a:t>Uusimaa		- 9,4  %</a:t>
            </a:r>
          </a:p>
          <a:p>
            <a:r>
              <a:rPr lang="fi-FI" sz="1400" dirty="0"/>
              <a:t>Keski-Suomi		- 15,5 %</a:t>
            </a:r>
          </a:p>
          <a:p>
            <a:endParaRPr lang="fi-FI" sz="1400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5F2F2110-E7D1-4BA4-9556-FE0849A36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109006"/>
              </p:ext>
            </p:extLst>
          </p:nvPr>
        </p:nvGraphicFramePr>
        <p:xfrm>
          <a:off x="262577" y="399395"/>
          <a:ext cx="8119423" cy="574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65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CE7F50A-15B2-4365-8A40-B5024AD22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73937"/>
              </p:ext>
            </p:extLst>
          </p:nvPr>
        </p:nvGraphicFramePr>
        <p:xfrm>
          <a:off x="436880" y="457200"/>
          <a:ext cx="11176000" cy="571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8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107" y="1789664"/>
            <a:ext cx="7644627" cy="38036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Päätoimialojen</a:t>
            </a: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kehitys</a:t>
            </a:r>
            <a:b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1.1.-30.9.2020:</a:t>
            </a:r>
            <a:b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fi-FI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Keski-Suomen talous selvisi hieman koko maata heikommin</a:t>
            </a:r>
          </a:p>
        </p:txBody>
      </p:sp>
    </p:spTree>
    <p:extLst>
      <p:ext uri="{BB962C8B-B14F-4D97-AF65-F5344CB8AC3E}">
        <p14:creationId xmlns:p14="http://schemas.microsoft.com/office/powerpoint/2010/main" val="353571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C256A-8C21-4351-B55C-DF4E12E6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+ 2,2 %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+ 2,8 %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- 5,6 %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- 4,7 %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F5F31DA-19A6-45C6-8D36-D7617206C07B}"/>
              </a:ext>
            </a:extLst>
          </p:cNvPr>
          <p:cNvSpPr txBox="1"/>
          <p:nvPr/>
        </p:nvSpPr>
        <p:spPr>
          <a:xfrm>
            <a:off x="4756196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A316678B-3F7F-463B-88B0-6E7F1082A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66157"/>
              </p:ext>
            </p:extLst>
          </p:nvPr>
        </p:nvGraphicFramePr>
        <p:xfrm>
          <a:off x="4627605" y="335690"/>
          <a:ext cx="7228178" cy="56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76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- 0,5 %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+ 3,4 %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- 10,6 %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  6,8 %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4756826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0D5692B2-2412-437A-8C6A-BE3138A4A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93061"/>
              </p:ext>
            </p:extLst>
          </p:nvPr>
        </p:nvGraphicFramePr>
        <p:xfrm>
          <a:off x="4627605" y="335691"/>
          <a:ext cx="6611201" cy="56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01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13F6C0-4827-4AB8-8AFD-9A351FF2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+ 4,5%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+ 0,9 %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- 0,2 %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- 1,2 %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9B1BDE4-4E07-414C-9BCB-46BACFE36033}"/>
              </a:ext>
            </a:extLst>
          </p:cNvPr>
          <p:cNvSpPr txBox="1"/>
          <p:nvPr/>
        </p:nvSpPr>
        <p:spPr>
          <a:xfrm>
            <a:off x="4747097" y="6214533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EBCFA25F-0EC0-43EE-8E98-3B228F7A2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88426"/>
              </p:ext>
            </p:extLst>
          </p:nvPr>
        </p:nvGraphicFramePr>
        <p:xfrm>
          <a:off x="4747097" y="364067"/>
          <a:ext cx="6835303" cy="56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4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101F8C-E0C7-4779-9C6B-7B2E0504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31" y="643466"/>
            <a:ext cx="3466337" cy="5571067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+ 4,1 %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+ 3,6 %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+ 2,0 %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+ 3,9 %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992D3AC-C106-498D-A578-66A74B5C1E49}"/>
              </a:ext>
            </a:extLst>
          </p:cNvPr>
          <p:cNvSpPr txBox="1"/>
          <p:nvPr/>
        </p:nvSpPr>
        <p:spPr>
          <a:xfrm>
            <a:off x="4883285" y="6262387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endParaRPr lang="fi-FI" sz="1000" dirty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98EF859-1336-43C8-B8E2-693D92298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41019"/>
              </p:ext>
            </p:extLst>
          </p:nvPr>
        </p:nvGraphicFramePr>
        <p:xfrm>
          <a:off x="4737005" y="387994"/>
          <a:ext cx="6975628" cy="564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70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439226-A591-4A37-8B83-F934E176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+ 3,1 %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+ 4,2 %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  5,0 %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  8,7 %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BD31592-EE09-4857-8409-B71E0A085196}"/>
              </a:ext>
            </a:extLst>
          </p:cNvPr>
          <p:cNvSpPr txBox="1"/>
          <p:nvPr/>
        </p:nvSpPr>
        <p:spPr>
          <a:xfrm>
            <a:off x="4756826" y="6259790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609411B-801C-48A0-9AD5-52CE2F949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405964"/>
              </p:ext>
            </p:extLst>
          </p:nvPr>
        </p:nvGraphicFramePr>
        <p:xfrm>
          <a:off x="4815840" y="377911"/>
          <a:ext cx="6680662" cy="583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3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1/2021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  + 1,6 %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+ 5,3 %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1-3Q/2020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- 11,1 %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-   8,9  %</a:t>
            </a:r>
            <a:br>
              <a:rPr lang="fi-FI" sz="2400" dirty="0">
                <a:solidFill>
                  <a:srgbClr val="FFFFFF"/>
                </a:solidFill>
              </a:rPr>
            </a:b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4883285" y="6177838"/>
            <a:ext cx="427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D974243D-3CFC-4818-B5BC-458CC4AEA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77514"/>
              </p:ext>
            </p:extLst>
          </p:nvPr>
        </p:nvGraphicFramePr>
        <p:xfrm>
          <a:off x="4627604" y="513347"/>
          <a:ext cx="6329153" cy="550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16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2087</Words>
  <Application>Microsoft Office PowerPoint</Application>
  <PresentationFormat>Laajakuva</PresentationFormat>
  <Paragraphs>232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Office-teema</vt:lpstr>
      <vt:lpstr>PowerPoint-esitys</vt:lpstr>
      <vt:lpstr> Keski-Suomen aluetalouden kehitys 2015-3Q/2020 </vt:lpstr>
      <vt:lpstr> Päätoimialojen kehitys 1.1.-30.9.2020: Keski-Suomen talous selvisi hieman koko maata heikommin</vt:lpstr>
      <vt:lpstr>Keski-Suomen Aikajana 1/2021  Muutos 2019  Keski-Suomi + 2,2 % Koko maa + 2,8 %   Muutos 1-3Q/2020  Keski-Suomi   - 5,6 % Koko maa       - 4,7 %</vt:lpstr>
      <vt:lpstr>Keski-Suomen Aikajana 1/2021  Muutos 2019  Keski-Suomi  - 0,5 % Koko maa + 3,4 %   Muutos 1-3Q/2020  Keski-Suomi   - 10,6 % Koko maa       -   6,8 %</vt:lpstr>
      <vt:lpstr>Keski-Suomen Aikajana 1/2021  Muutos 2019  Keski-Suomi + 4,5% Koko maa + 0,9 %   Muutos 1-3Q/2020  Keski-Suomi   - 0,2 % Koko maa       - 1,2 %</vt:lpstr>
      <vt:lpstr>Keski-Suomen  Aikajana 1/2021  Muutos 2019  Keski-Suomi + 4,1 % Koko maa + 3,6 %   Muutos 1-3Q/2020  Keski-Suomi   + 2,0 % Koko maa       + 3,9 %</vt:lpstr>
      <vt:lpstr>Keski-Suomen Aikajana 1/2021  Muutos 2019  Keski-Suomi + 3,1 % Koko maa + 4,2 %   Muutos 1-3Q/2020  Keski-Suomi   -   5,0 % Koko maa       -   8,7 %</vt:lpstr>
      <vt:lpstr>Keski-Suomen Aikajana 1/2021  Muutos 2019  Keski-Suomi     + 1,6 % Koko maa + 5,3 %  Muutos 1-3Q/2020  Keski-Suomi   - 11,1 % Koko maa       -   8,9  % </vt:lpstr>
      <vt:lpstr> Päätoimialojen työllisyyden kehitys  1.1.-30.9.2020:  työllisyys heikkeni Keski-Suomessa kaikilla toimialoilla, koko maata tahtia</vt:lpstr>
      <vt:lpstr>Keski-Suomen Aikajana 1/2021  Muutos 2019  Keski-Suomi + 1,1 % Koko maa + 0,9 %   Muutos 1-3Q/2020  Keski-Suomi   - 3,1 % Koko maa       - 3,2 %</vt:lpstr>
      <vt:lpstr>Keski-Suomen Aikajana 1/2021  Muutos 2019  Keski-Suomi  + 1,5 % Koko maa +  0,0 %   Muutos 1-3Q/2020  Keski-Suomi   - 3,5 % Koko maa       - 3,2 %</vt:lpstr>
      <vt:lpstr>Keski-Suomen Aikajana 1/2021  Muutos 2019  Keski-Suomi  - 0,5 % Koko maa  - 0,5 %   Muutos 1-3Q/2020  Keski-Suomi   - 2,2 % Koko maa       - 2,8 %</vt:lpstr>
      <vt:lpstr>Keski-Suomen Aikajana 1/2021  Muutos 2019  Keski-Suomi  + 3,0 % Koko maa  + 1,7 %   Muutos 1-3Q/2020  Keski-Suomi   - 3,3 % Koko maa       - 2,2 %</vt:lpstr>
      <vt:lpstr>Keski-Suomen Aikajana 1/2021  Muutos 2019  Keski-Suomi  + 0,2 % Koko maa  + 0,8 %   Muutos 1-3Q/2020  Keski-Suomi   -   5,6 % Koko maa       -   6,4 %</vt:lpstr>
      <vt:lpstr> Liikevaihtojen ja työllisyyden kehitys muilla toimialoilla 1.1.-30.9.2020:  matkailu ja metsäteollisuus olivat suurimmat kärsijät </vt:lpstr>
      <vt:lpstr>Keski-Suomen Aikajana 1/2021  Muutos 2019  Teknologiateollisuus + 3,2 % Metsäteollisuus -  2,1 %  Muutos 1-3Q/2020  Teknologiateollisuus +   3,9 % Metsäteollisuus  - 20,7 % </vt:lpstr>
      <vt:lpstr>Keski-Suomen Aikajana 1/2021  Muutos 2019  Teknologiateollisuus + 0,1 % Metsäteollisuus  + 3,5 %  Muutos 1-3Q/2020  Teknologiateollisuus - 1,4 % Metsäteollisuus  - 8,7 %  </vt:lpstr>
      <vt:lpstr>Keski-Suomen Aikajana 1/2021  Muutos 2019  KIBS-palvelut + 3,7 % Matkailu + 1,0 %  Muutos 1-3Q/2020  KIBS-palvelut +   0,5 % Matkailu - 31,0 %  </vt:lpstr>
      <vt:lpstr>Keski-Suomen Aikajana 1/2021  Muutos 2019  KIBS-palvelut + 0,1 % Matkailu -  1,3 %  Muutos 1-3Q/2020  KIBS-palvelut -    0,1 % Matkailu - 22,1 %  </vt:lpstr>
      <vt:lpstr> Keski-Suomen seudut kohtasivat koronakriisin eri tavoin, Saarijärven-Viitasaaren seudulla meni hyvin, mutta korona kuritti Jämsän ja Äänekosken seutuja.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Päivänen Veli-Pekka</dc:creator>
  <cp:lastModifiedBy>Päivänen Veli-Pekka</cp:lastModifiedBy>
  <cp:revision>154</cp:revision>
  <dcterms:created xsi:type="dcterms:W3CDTF">2020-08-10T06:55:00Z</dcterms:created>
  <dcterms:modified xsi:type="dcterms:W3CDTF">2021-01-07T10:48:12Z</dcterms:modified>
</cp:coreProperties>
</file>