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2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7" r:id="rId2"/>
    <p:sldId id="328" r:id="rId3"/>
    <p:sldId id="330" r:id="rId4"/>
    <p:sldId id="332" r:id="rId5"/>
    <p:sldId id="331" r:id="rId6"/>
    <p:sldId id="333" r:id="rId7"/>
    <p:sldId id="335" r:id="rId8"/>
    <p:sldId id="334" r:id="rId9"/>
    <p:sldId id="336" r:id="rId10"/>
    <p:sldId id="337" r:id="rId11"/>
    <p:sldId id="256" r:id="rId12"/>
    <p:sldId id="261" r:id="rId13"/>
    <p:sldId id="258" r:id="rId14"/>
    <p:sldId id="262" r:id="rId15"/>
    <p:sldId id="259" r:id="rId16"/>
    <p:sldId id="263" r:id="rId17"/>
    <p:sldId id="260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5994DA-F4E1-4014-8B37-CFBF1E93F6BB}" v="16" dt="2020-08-17T08:21:51.3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" y="2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äivänen Veli-Pekka" userId="S::veli-pekka.paivanen@keskisuomi.fi::31c7d699-73cc-48a2-a4df-f8741f65defe" providerId="AD" clId="Web-{B15994DA-F4E1-4014-8B37-CFBF1E93F6BB}"/>
    <pc:docChg chg="modSld">
      <pc:chgData name="Päivänen Veli-Pekka" userId="S::veli-pekka.paivanen@keskisuomi.fi::31c7d699-73cc-48a2-a4df-f8741f65defe" providerId="AD" clId="Web-{B15994DA-F4E1-4014-8B37-CFBF1E93F6BB}" dt="2020-08-17T08:21:51.319" v="15" actId="20577"/>
      <pc:docMkLst>
        <pc:docMk/>
      </pc:docMkLst>
      <pc:sldChg chg="modSp">
        <pc:chgData name="Päivänen Veli-Pekka" userId="S::veli-pekka.paivanen@keskisuomi.fi::31c7d699-73cc-48a2-a4df-f8741f65defe" providerId="AD" clId="Web-{B15994DA-F4E1-4014-8B37-CFBF1E93F6BB}" dt="2020-08-17T08:21:47.209" v="13" actId="20577"/>
        <pc:sldMkLst>
          <pc:docMk/>
          <pc:sldMk cId="0" sldId="328"/>
        </pc:sldMkLst>
        <pc:spChg chg="mod">
          <ac:chgData name="Päivänen Veli-Pekka" userId="S::veli-pekka.paivanen@keskisuomi.fi::31c7d699-73cc-48a2-a4df-f8741f65defe" providerId="AD" clId="Web-{B15994DA-F4E1-4014-8B37-CFBF1E93F6BB}" dt="2020-08-17T08:21:47.209" v="13" actId="20577"/>
          <ac:spMkLst>
            <pc:docMk/>
            <pc:sldMk cId="0" sldId="328"/>
            <ac:spMk id="5123" creationId="{A104DE23-A308-4E80-877F-855C13958C8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2400" b="1" i="0" baseline="0" noProof="0" dirty="0"/>
              <a:t>Yritysten</a:t>
            </a:r>
            <a:r>
              <a:rPr lang="en-US" sz="2400" b="1" i="0" baseline="0" dirty="0"/>
              <a:t> </a:t>
            </a:r>
            <a:r>
              <a:rPr lang="fi-FI" sz="2400" b="1" i="0" baseline="0" noProof="0" dirty="0"/>
              <a:t>liikevaihdon</a:t>
            </a:r>
            <a:r>
              <a:rPr lang="en-US" sz="2400" b="1" i="0" baseline="0" dirty="0"/>
              <a:t> </a:t>
            </a:r>
            <a:r>
              <a:rPr lang="fi-FI" sz="2400" b="1" i="0" baseline="0" noProof="0" dirty="0"/>
              <a:t>kehitys</a:t>
            </a:r>
            <a:r>
              <a:rPr lang="en-US" sz="2400" b="1" i="0" baseline="0" dirty="0"/>
              <a:t> 2015-1Q/2020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Taul1!$C$30</c:f>
              <c:strCache>
                <c:ptCount val="1"/>
                <c:pt idx="0">
                  <c:v>Keski-Suomi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Taul1!$A$31:$B$51</c:f>
              <c:multiLvlStrCache>
                <c:ptCount val="21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Taul1!$C$31:$C$51</c:f>
              <c:numCache>
                <c:formatCode>General</c:formatCode>
                <c:ptCount val="21"/>
                <c:pt idx="0">
                  <c:v>98.797399999999996</c:v>
                </c:pt>
                <c:pt idx="1">
                  <c:v>100.6635</c:v>
                </c:pt>
                <c:pt idx="2">
                  <c:v>100.9293</c:v>
                </c:pt>
                <c:pt idx="3">
                  <c:v>100.5168</c:v>
                </c:pt>
                <c:pt idx="4">
                  <c:v>102.38500000000001</c:v>
                </c:pt>
                <c:pt idx="5">
                  <c:v>103.31229999999999</c:v>
                </c:pt>
                <c:pt idx="6">
                  <c:v>103.76430000000001</c:v>
                </c:pt>
                <c:pt idx="7">
                  <c:v>105.38890000000001</c:v>
                </c:pt>
                <c:pt idx="8">
                  <c:v>107.62479999999999</c:v>
                </c:pt>
                <c:pt idx="9">
                  <c:v>109.4218</c:v>
                </c:pt>
                <c:pt idx="10">
                  <c:v>110.56189999999999</c:v>
                </c:pt>
                <c:pt idx="11">
                  <c:v>112.8484</c:v>
                </c:pt>
                <c:pt idx="12">
                  <c:v>115.8022</c:v>
                </c:pt>
                <c:pt idx="13">
                  <c:v>117.36960000000001</c:v>
                </c:pt>
                <c:pt idx="14">
                  <c:v>117.78100000000001</c:v>
                </c:pt>
                <c:pt idx="15">
                  <c:v>119.27209999999999</c:v>
                </c:pt>
                <c:pt idx="16">
                  <c:v>120.4545</c:v>
                </c:pt>
                <c:pt idx="17">
                  <c:v>120.2675</c:v>
                </c:pt>
                <c:pt idx="18">
                  <c:v>120.2295</c:v>
                </c:pt>
                <c:pt idx="19">
                  <c:v>120.1264</c:v>
                </c:pt>
                <c:pt idx="20">
                  <c:v>118.57510000000001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4D7-4F60-8B12-9C6A8002EEE0}"/>
            </c:ext>
          </c:extLst>
        </c:ser>
        <c:ser>
          <c:idx val="1"/>
          <c:order val="1"/>
          <c:tx>
            <c:strRef>
              <c:f>Taul1!$D$30</c:f>
              <c:strCache>
                <c:ptCount val="1"/>
                <c:pt idx="0">
                  <c:v>Koko maa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Taul1!$A$31:$B$51</c:f>
              <c:multiLvlStrCache>
                <c:ptCount val="21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Taul1!$D$31:$D$51</c:f>
              <c:numCache>
                <c:formatCode>General</c:formatCode>
                <c:ptCount val="21"/>
                <c:pt idx="0">
                  <c:v>100.2936</c:v>
                </c:pt>
                <c:pt idx="1">
                  <c:v>100.0819</c:v>
                </c:pt>
                <c:pt idx="2">
                  <c:v>99.816599999999994</c:v>
                </c:pt>
                <c:pt idx="3">
                  <c:v>99.785300000000007</c:v>
                </c:pt>
                <c:pt idx="4">
                  <c:v>100.2512</c:v>
                </c:pt>
                <c:pt idx="5">
                  <c:v>101.1733</c:v>
                </c:pt>
                <c:pt idx="6">
                  <c:v>102.5895</c:v>
                </c:pt>
                <c:pt idx="7">
                  <c:v>104.3485</c:v>
                </c:pt>
                <c:pt idx="8">
                  <c:v>106.13339999999999</c:v>
                </c:pt>
                <c:pt idx="9">
                  <c:v>107.723</c:v>
                </c:pt>
                <c:pt idx="10">
                  <c:v>109.1923</c:v>
                </c:pt>
                <c:pt idx="11">
                  <c:v>110.72539999999999</c:v>
                </c:pt>
                <c:pt idx="12">
                  <c:v>112.2941</c:v>
                </c:pt>
                <c:pt idx="13">
                  <c:v>113.825</c:v>
                </c:pt>
                <c:pt idx="14">
                  <c:v>115.2381</c:v>
                </c:pt>
                <c:pt idx="15">
                  <c:v>116.3874</c:v>
                </c:pt>
                <c:pt idx="16">
                  <c:v>117.2563</c:v>
                </c:pt>
                <c:pt idx="17">
                  <c:v>117.74679999999999</c:v>
                </c:pt>
                <c:pt idx="18">
                  <c:v>117.827</c:v>
                </c:pt>
                <c:pt idx="19">
                  <c:v>117.5904</c:v>
                </c:pt>
                <c:pt idx="20">
                  <c:v>117.1096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4D7-4F60-8B12-9C6A8002EE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0353408"/>
        <c:axId val="470350128"/>
      </c:lineChart>
      <c:catAx>
        <c:axId val="47035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70350128"/>
        <c:crosses val="autoZero"/>
        <c:auto val="1"/>
        <c:lblAlgn val="ctr"/>
        <c:lblOffset val="100"/>
        <c:noMultiLvlLbl val="0"/>
      </c:catAx>
      <c:valAx>
        <c:axId val="470350128"/>
        <c:scaling>
          <c:orientation val="minMax"/>
          <c:min val="9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70353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2400" b="1" dirty="0"/>
              <a:t>Jämsän</a:t>
            </a:r>
            <a:r>
              <a:rPr lang="fi-FI" sz="2400" b="1" baseline="0" dirty="0"/>
              <a:t>, Äänekosken ja verrokkiseutujen yritysten henkilöstömäärän kehitys 2015-1Q/2020</a:t>
            </a:r>
            <a:endParaRPr lang="fi-FI" sz="2400" b="1" dirty="0"/>
          </a:p>
        </c:rich>
      </c:tx>
      <c:layout>
        <c:manualLayout>
          <c:xMode val="edge"/>
          <c:yMode val="edge"/>
          <c:x val="0.1258249640910572"/>
          <c:y val="1.6547949965253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Taul1!$D$359</c:f>
              <c:strCache>
                <c:ptCount val="1"/>
                <c:pt idx="0">
                  <c:v>Rauman seutu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Taul1!$B$360:$C$380</c:f>
              <c:multiLvlStrCache>
                <c:ptCount val="21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Taul1!$D$360:$D$380</c:f>
              <c:numCache>
                <c:formatCode>General</c:formatCode>
                <c:ptCount val="21"/>
                <c:pt idx="0">
                  <c:v>100.1</c:v>
                </c:pt>
                <c:pt idx="1">
                  <c:v>100.1</c:v>
                </c:pt>
                <c:pt idx="2">
                  <c:v>100</c:v>
                </c:pt>
                <c:pt idx="3">
                  <c:v>100.6</c:v>
                </c:pt>
                <c:pt idx="4">
                  <c:v>101.6</c:v>
                </c:pt>
                <c:pt idx="5">
                  <c:v>102.1</c:v>
                </c:pt>
                <c:pt idx="6">
                  <c:v>102.1</c:v>
                </c:pt>
                <c:pt idx="7">
                  <c:v>102.1</c:v>
                </c:pt>
                <c:pt idx="8">
                  <c:v>102.7</c:v>
                </c:pt>
                <c:pt idx="9">
                  <c:v>103</c:v>
                </c:pt>
                <c:pt idx="10">
                  <c:v>103.8</c:v>
                </c:pt>
                <c:pt idx="11">
                  <c:v>103.9</c:v>
                </c:pt>
                <c:pt idx="12">
                  <c:v>103.7</c:v>
                </c:pt>
                <c:pt idx="13">
                  <c:v>104.1</c:v>
                </c:pt>
                <c:pt idx="14">
                  <c:v>104.7</c:v>
                </c:pt>
                <c:pt idx="15">
                  <c:v>104.9</c:v>
                </c:pt>
                <c:pt idx="16">
                  <c:v>104.3</c:v>
                </c:pt>
                <c:pt idx="17">
                  <c:v>104.3</c:v>
                </c:pt>
                <c:pt idx="18">
                  <c:v>104.5</c:v>
                </c:pt>
                <c:pt idx="19">
                  <c:v>104.8</c:v>
                </c:pt>
                <c:pt idx="20">
                  <c:v>104.2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20-47DD-9543-CDDD9652B866}"/>
            </c:ext>
          </c:extLst>
        </c:ser>
        <c:ser>
          <c:idx val="1"/>
          <c:order val="1"/>
          <c:tx>
            <c:strRef>
              <c:f>Taul1!$E$359</c:f>
              <c:strCache>
                <c:ptCount val="1"/>
                <c:pt idx="0">
                  <c:v>Etelä-Pirkanmaan seutu</c:v>
                </c:pt>
              </c:strCache>
            </c:strRef>
          </c:tx>
          <c:spPr>
            <a:ln w="5715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Taul1!$B$360:$C$380</c:f>
              <c:multiLvlStrCache>
                <c:ptCount val="21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Taul1!$E$360:$E$380</c:f>
              <c:numCache>
                <c:formatCode>General</c:formatCode>
                <c:ptCount val="21"/>
                <c:pt idx="0">
                  <c:v>101.5</c:v>
                </c:pt>
                <c:pt idx="1">
                  <c:v>100.6</c:v>
                </c:pt>
                <c:pt idx="2">
                  <c:v>99.5</c:v>
                </c:pt>
                <c:pt idx="3">
                  <c:v>99.6</c:v>
                </c:pt>
                <c:pt idx="4">
                  <c:v>100.3</c:v>
                </c:pt>
                <c:pt idx="5">
                  <c:v>100.2</c:v>
                </c:pt>
                <c:pt idx="6">
                  <c:v>100.4</c:v>
                </c:pt>
                <c:pt idx="7">
                  <c:v>99.8</c:v>
                </c:pt>
                <c:pt idx="8">
                  <c:v>99.6</c:v>
                </c:pt>
                <c:pt idx="9">
                  <c:v>99.4</c:v>
                </c:pt>
                <c:pt idx="10">
                  <c:v>99.6</c:v>
                </c:pt>
                <c:pt idx="11">
                  <c:v>99.6</c:v>
                </c:pt>
                <c:pt idx="12">
                  <c:v>99.3</c:v>
                </c:pt>
                <c:pt idx="13">
                  <c:v>99.1</c:v>
                </c:pt>
                <c:pt idx="14">
                  <c:v>100.1</c:v>
                </c:pt>
                <c:pt idx="15">
                  <c:v>101</c:v>
                </c:pt>
                <c:pt idx="16">
                  <c:v>101.2</c:v>
                </c:pt>
                <c:pt idx="17">
                  <c:v>101.9</c:v>
                </c:pt>
                <c:pt idx="18">
                  <c:v>101.5</c:v>
                </c:pt>
                <c:pt idx="19">
                  <c:v>101.6</c:v>
                </c:pt>
                <c:pt idx="20">
                  <c:v>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20-47DD-9543-CDDD9652B866}"/>
            </c:ext>
          </c:extLst>
        </c:ser>
        <c:ser>
          <c:idx val="2"/>
          <c:order val="2"/>
          <c:tx>
            <c:strRef>
              <c:f>Taul1!$F$359</c:f>
              <c:strCache>
                <c:ptCount val="1"/>
                <c:pt idx="0">
                  <c:v>Imatran seutu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multiLvlStrRef>
              <c:f>Taul1!$B$360:$C$380</c:f>
              <c:multiLvlStrCache>
                <c:ptCount val="21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Taul1!$F$360:$F$380</c:f>
              <c:numCache>
                <c:formatCode>General</c:formatCode>
                <c:ptCount val="21"/>
                <c:pt idx="0">
                  <c:v>99.9</c:v>
                </c:pt>
                <c:pt idx="1">
                  <c:v>100.1</c:v>
                </c:pt>
                <c:pt idx="2">
                  <c:v>100.4</c:v>
                </c:pt>
                <c:pt idx="3">
                  <c:v>101</c:v>
                </c:pt>
                <c:pt idx="4">
                  <c:v>101.6</c:v>
                </c:pt>
                <c:pt idx="5">
                  <c:v>101.9</c:v>
                </c:pt>
                <c:pt idx="6">
                  <c:v>102.1</c:v>
                </c:pt>
                <c:pt idx="7">
                  <c:v>101.9</c:v>
                </c:pt>
                <c:pt idx="8">
                  <c:v>101.9</c:v>
                </c:pt>
                <c:pt idx="9">
                  <c:v>102.1</c:v>
                </c:pt>
                <c:pt idx="10">
                  <c:v>102.4</c:v>
                </c:pt>
                <c:pt idx="11">
                  <c:v>102.9</c:v>
                </c:pt>
                <c:pt idx="12">
                  <c:v>103.2</c:v>
                </c:pt>
                <c:pt idx="13">
                  <c:v>103.5</c:v>
                </c:pt>
                <c:pt idx="14">
                  <c:v>103.7</c:v>
                </c:pt>
                <c:pt idx="15">
                  <c:v>103.8</c:v>
                </c:pt>
                <c:pt idx="16">
                  <c:v>103.9</c:v>
                </c:pt>
                <c:pt idx="17">
                  <c:v>103.7</c:v>
                </c:pt>
                <c:pt idx="18">
                  <c:v>103.2</c:v>
                </c:pt>
                <c:pt idx="19">
                  <c:v>102.6</c:v>
                </c:pt>
                <c:pt idx="20">
                  <c:v>102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E20-47DD-9543-CDDD9652B866}"/>
            </c:ext>
          </c:extLst>
        </c:ser>
        <c:ser>
          <c:idx val="3"/>
          <c:order val="3"/>
          <c:tx>
            <c:strRef>
              <c:f>Taul1!$G$359</c:f>
              <c:strCache>
                <c:ptCount val="1"/>
                <c:pt idx="0">
                  <c:v>Varkauden seutu</c:v>
                </c:pt>
              </c:strCache>
            </c:strRef>
          </c:tx>
          <c:spPr>
            <a:ln w="571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multiLvlStrRef>
              <c:f>Taul1!$B$360:$C$380</c:f>
              <c:multiLvlStrCache>
                <c:ptCount val="21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Taul1!$G$360:$G$380</c:f>
              <c:numCache>
                <c:formatCode>General</c:formatCode>
                <c:ptCount val="21"/>
                <c:pt idx="0">
                  <c:v>99.9</c:v>
                </c:pt>
                <c:pt idx="1">
                  <c:v>100.4</c:v>
                </c:pt>
                <c:pt idx="2">
                  <c:v>99.6</c:v>
                </c:pt>
                <c:pt idx="3">
                  <c:v>99.1</c:v>
                </c:pt>
                <c:pt idx="4">
                  <c:v>98.6</c:v>
                </c:pt>
                <c:pt idx="5">
                  <c:v>98.6</c:v>
                </c:pt>
                <c:pt idx="6">
                  <c:v>98.8</c:v>
                </c:pt>
                <c:pt idx="7">
                  <c:v>98.9</c:v>
                </c:pt>
                <c:pt idx="8">
                  <c:v>98.9</c:v>
                </c:pt>
                <c:pt idx="9">
                  <c:v>98.9</c:v>
                </c:pt>
                <c:pt idx="10">
                  <c:v>99.7</c:v>
                </c:pt>
                <c:pt idx="11">
                  <c:v>100.3</c:v>
                </c:pt>
                <c:pt idx="12">
                  <c:v>100.8</c:v>
                </c:pt>
                <c:pt idx="13">
                  <c:v>100.9</c:v>
                </c:pt>
                <c:pt idx="14">
                  <c:v>101</c:v>
                </c:pt>
                <c:pt idx="15">
                  <c:v>101.3</c:v>
                </c:pt>
                <c:pt idx="16">
                  <c:v>101.4</c:v>
                </c:pt>
                <c:pt idx="17">
                  <c:v>101.4</c:v>
                </c:pt>
                <c:pt idx="18">
                  <c:v>101.3</c:v>
                </c:pt>
                <c:pt idx="19">
                  <c:v>101.1</c:v>
                </c:pt>
                <c:pt idx="20">
                  <c:v>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E20-47DD-9543-CDDD9652B866}"/>
            </c:ext>
          </c:extLst>
        </c:ser>
        <c:ser>
          <c:idx val="4"/>
          <c:order val="4"/>
          <c:tx>
            <c:strRef>
              <c:f>Taul1!$H$359</c:f>
              <c:strCache>
                <c:ptCount val="1"/>
                <c:pt idx="0">
                  <c:v>Jämsän seutu</c:v>
                </c:pt>
              </c:strCache>
            </c:strRef>
          </c:tx>
          <c:spPr>
            <a:ln w="571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multiLvlStrRef>
              <c:f>Taul1!$B$360:$C$380</c:f>
              <c:multiLvlStrCache>
                <c:ptCount val="21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Taul1!$H$360:$H$380</c:f>
              <c:numCache>
                <c:formatCode>General</c:formatCode>
                <c:ptCount val="21"/>
                <c:pt idx="0">
                  <c:v>99.5</c:v>
                </c:pt>
                <c:pt idx="1">
                  <c:v>99.6</c:v>
                </c:pt>
                <c:pt idx="2">
                  <c:v>99.7</c:v>
                </c:pt>
                <c:pt idx="3">
                  <c:v>100.3</c:v>
                </c:pt>
                <c:pt idx="4">
                  <c:v>99.6</c:v>
                </c:pt>
                <c:pt idx="5">
                  <c:v>99.9</c:v>
                </c:pt>
                <c:pt idx="6">
                  <c:v>101.1</c:v>
                </c:pt>
                <c:pt idx="7">
                  <c:v>101.7</c:v>
                </c:pt>
                <c:pt idx="8">
                  <c:v>101.3</c:v>
                </c:pt>
                <c:pt idx="9">
                  <c:v>100.7</c:v>
                </c:pt>
                <c:pt idx="10">
                  <c:v>99.7</c:v>
                </c:pt>
                <c:pt idx="11">
                  <c:v>99.4</c:v>
                </c:pt>
                <c:pt idx="12">
                  <c:v>98.8</c:v>
                </c:pt>
                <c:pt idx="13">
                  <c:v>98.3</c:v>
                </c:pt>
                <c:pt idx="14">
                  <c:v>98.8</c:v>
                </c:pt>
                <c:pt idx="15">
                  <c:v>99</c:v>
                </c:pt>
                <c:pt idx="16">
                  <c:v>100</c:v>
                </c:pt>
                <c:pt idx="17">
                  <c:v>101</c:v>
                </c:pt>
                <c:pt idx="18">
                  <c:v>100.7</c:v>
                </c:pt>
                <c:pt idx="19">
                  <c:v>100.2</c:v>
                </c:pt>
                <c:pt idx="20">
                  <c:v>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E20-47DD-9543-CDDD9652B866}"/>
            </c:ext>
          </c:extLst>
        </c:ser>
        <c:ser>
          <c:idx val="5"/>
          <c:order val="5"/>
          <c:tx>
            <c:strRef>
              <c:f>Taul1!$I$359</c:f>
              <c:strCache>
                <c:ptCount val="1"/>
                <c:pt idx="0">
                  <c:v>Äänekosken seutu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multiLvlStrRef>
              <c:f>Taul1!$B$360:$C$380</c:f>
              <c:multiLvlStrCache>
                <c:ptCount val="21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Taul1!$I$360:$I$380</c:f>
              <c:numCache>
                <c:formatCode>General</c:formatCode>
                <c:ptCount val="21"/>
                <c:pt idx="0">
                  <c:v>99.3</c:v>
                </c:pt>
                <c:pt idx="1">
                  <c:v>100.1</c:v>
                </c:pt>
                <c:pt idx="2">
                  <c:v>99.9</c:v>
                </c:pt>
                <c:pt idx="3">
                  <c:v>99.8</c:v>
                </c:pt>
                <c:pt idx="4">
                  <c:v>99.7</c:v>
                </c:pt>
                <c:pt idx="5">
                  <c:v>99.1</c:v>
                </c:pt>
                <c:pt idx="6">
                  <c:v>98.6</c:v>
                </c:pt>
                <c:pt idx="7">
                  <c:v>98.5</c:v>
                </c:pt>
                <c:pt idx="8">
                  <c:v>98.2</c:v>
                </c:pt>
                <c:pt idx="9">
                  <c:v>97.7</c:v>
                </c:pt>
                <c:pt idx="10">
                  <c:v>97.2</c:v>
                </c:pt>
                <c:pt idx="11">
                  <c:v>96.8</c:v>
                </c:pt>
                <c:pt idx="12">
                  <c:v>96.8</c:v>
                </c:pt>
                <c:pt idx="13">
                  <c:v>97.4</c:v>
                </c:pt>
                <c:pt idx="14">
                  <c:v>97.8</c:v>
                </c:pt>
                <c:pt idx="15">
                  <c:v>97.8</c:v>
                </c:pt>
                <c:pt idx="16">
                  <c:v>98.1</c:v>
                </c:pt>
                <c:pt idx="17">
                  <c:v>98.6</c:v>
                </c:pt>
                <c:pt idx="18">
                  <c:v>98.9</c:v>
                </c:pt>
                <c:pt idx="19">
                  <c:v>99.3</c:v>
                </c:pt>
                <c:pt idx="20">
                  <c:v>99.7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E20-47DD-9543-CDDD9652B866}"/>
            </c:ext>
          </c:extLst>
        </c:ser>
        <c:ser>
          <c:idx val="6"/>
          <c:order val="6"/>
          <c:tx>
            <c:strRef>
              <c:f>Taul1!$J$359</c:f>
              <c:strCache>
                <c:ptCount val="1"/>
                <c:pt idx="0">
                  <c:v>Kemi-Tornion seutu</c:v>
                </c:pt>
              </c:strCache>
            </c:strRef>
          </c:tx>
          <c:spPr>
            <a:ln w="571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Taul1!$B$360:$C$380</c:f>
              <c:multiLvlStrCache>
                <c:ptCount val="21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Taul1!$J$360:$J$380</c:f>
              <c:numCache>
                <c:formatCode>General</c:formatCode>
                <c:ptCount val="21"/>
                <c:pt idx="0">
                  <c:v>99.6</c:v>
                </c:pt>
                <c:pt idx="1">
                  <c:v>100.6</c:v>
                </c:pt>
                <c:pt idx="2">
                  <c:v>100.1</c:v>
                </c:pt>
                <c:pt idx="3">
                  <c:v>99.8</c:v>
                </c:pt>
                <c:pt idx="4">
                  <c:v>99.3</c:v>
                </c:pt>
                <c:pt idx="5">
                  <c:v>99.5</c:v>
                </c:pt>
                <c:pt idx="6">
                  <c:v>100.3</c:v>
                </c:pt>
                <c:pt idx="7">
                  <c:v>100.6</c:v>
                </c:pt>
                <c:pt idx="8">
                  <c:v>101.2</c:v>
                </c:pt>
                <c:pt idx="9">
                  <c:v>101.7</c:v>
                </c:pt>
                <c:pt idx="10">
                  <c:v>102.2</c:v>
                </c:pt>
                <c:pt idx="11">
                  <c:v>102.5</c:v>
                </c:pt>
                <c:pt idx="12">
                  <c:v>102.8</c:v>
                </c:pt>
                <c:pt idx="13">
                  <c:v>103.6</c:v>
                </c:pt>
                <c:pt idx="14">
                  <c:v>104.6</c:v>
                </c:pt>
                <c:pt idx="15">
                  <c:v>106.3</c:v>
                </c:pt>
                <c:pt idx="16">
                  <c:v>108.3</c:v>
                </c:pt>
                <c:pt idx="17">
                  <c:v>108.7</c:v>
                </c:pt>
                <c:pt idx="18">
                  <c:v>107.8</c:v>
                </c:pt>
                <c:pt idx="19">
                  <c:v>107.6</c:v>
                </c:pt>
                <c:pt idx="20">
                  <c:v>107.5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E20-47DD-9543-CDDD9652B8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4899232"/>
        <c:axId val="784908416"/>
      </c:lineChart>
      <c:catAx>
        <c:axId val="78489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84908416"/>
        <c:crosses val="autoZero"/>
        <c:auto val="1"/>
        <c:lblAlgn val="ctr"/>
        <c:lblOffset val="100"/>
        <c:noMultiLvlLbl val="0"/>
      </c:catAx>
      <c:valAx>
        <c:axId val="784908416"/>
        <c:scaling>
          <c:orientation val="minMax"/>
          <c:max val="120"/>
          <c:min val="9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84899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2400" b="1" dirty="0"/>
              <a:t>Joutsan, Keuruun,</a:t>
            </a:r>
            <a:r>
              <a:rPr lang="fi-FI" sz="2400" b="1" baseline="0" dirty="0"/>
              <a:t> </a:t>
            </a:r>
            <a:r>
              <a:rPr lang="fi-FI" sz="2400" b="1" dirty="0"/>
              <a:t>Saarijärven-Viitasaaren ja verrokkiseutujen</a:t>
            </a:r>
            <a:r>
              <a:rPr lang="fi-FI" sz="2400" b="1" baseline="0" dirty="0"/>
              <a:t> yritysten liikevaihtojen kehitys 2015-1Q/2020</a:t>
            </a:r>
            <a:endParaRPr lang="fi-FI" sz="2400" b="1" i="0" u="none" strike="noStrike" baseline="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Taul1!$D$278</c:f>
              <c:strCache>
                <c:ptCount val="1"/>
                <c:pt idx="0">
                  <c:v>Ylä-Pirkanmaan seutukunta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Taul1!$B$279:$C$299</c:f>
              <c:multiLvlStrCache>
                <c:ptCount val="21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Taul1!$D$279:$D$299</c:f>
              <c:numCache>
                <c:formatCode>General</c:formatCode>
                <c:ptCount val="21"/>
                <c:pt idx="0">
                  <c:v>99.5</c:v>
                </c:pt>
                <c:pt idx="1">
                  <c:v>100.3</c:v>
                </c:pt>
                <c:pt idx="2">
                  <c:v>100.5</c:v>
                </c:pt>
                <c:pt idx="3">
                  <c:v>100.8</c:v>
                </c:pt>
                <c:pt idx="4">
                  <c:v>101.3</c:v>
                </c:pt>
                <c:pt idx="5">
                  <c:v>101.1</c:v>
                </c:pt>
                <c:pt idx="6">
                  <c:v>101.7</c:v>
                </c:pt>
                <c:pt idx="7">
                  <c:v>103.2</c:v>
                </c:pt>
                <c:pt idx="8">
                  <c:v>113</c:v>
                </c:pt>
                <c:pt idx="9">
                  <c:v>113.7</c:v>
                </c:pt>
                <c:pt idx="10">
                  <c:v>115.5</c:v>
                </c:pt>
                <c:pt idx="11">
                  <c:v>116.9</c:v>
                </c:pt>
                <c:pt idx="12">
                  <c:v>117.4</c:v>
                </c:pt>
                <c:pt idx="13">
                  <c:v>117.8</c:v>
                </c:pt>
                <c:pt idx="14">
                  <c:v>120</c:v>
                </c:pt>
                <c:pt idx="15">
                  <c:v>121.8</c:v>
                </c:pt>
                <c:pt idx="16">
                  <c:v>121.9</c:v>
                </c:pt>
                <c:pt idx="17">
                  <c:v>120.2</c:v>
                </c:pt>
                <c:pt idx="18">
                  <c:v>118.9</c:v>
                </c:pt>
                <c:pt idx="19">
                  <c:v>116.9</c:v>
                </c:pt>
                <c:pt idx="20">
                  <c:v>115.3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2C-4077-9A55-258FBAE86EE7}"/>
            </c:ext>
          </c:extLst>
        </c:ser>
        <c:ser>
          <c:idx val="1"/>
          <c:order val="1"/>
          <c:tx>
            <c:strRef>
              <c:f>Taul1!$E$278</c:f>
              <c:strCache>
                <c:ptCount val="1"/>
                <c:pt idx="0">
                  <c:v>Pieksämäen seutukunta</c:v>
                </c:pt>
              </c:strCache>
            </c:strRef>
          </c:tx>
          <c:spPr>
            <a:ln w="5715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Taul1!$B$279:$C$299</c:f>
              <c:multiLvlStrCache>
                <c:ptCount val="21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Taul1!$E$279:$E$299</c:f>
              <c:numCache>
                <c:formatCode>General</c:formatCode>
                <c:ptCount val="21"/>
                <c:pt idx="0">
                  <c:v>100.1</c:v>
                </c:pt>
                <c:pt idx="1">
                  <c:v>99.4</c:v>
                </c:pt>
                <c:pt idx="2">
                  <c:v>100</c:v>
                </c:pt>
                <c:pt idx="3">
                  <c:v>100.5</c:v>
                </c:pt>
                <c:pt idx="4">
                  <c:v>100.5</c:v>
                </c:pt>
                <c:pt idx="5">
                  <c:v>100</c:v>
                </c:pt>
                <c:pt idx="6">
                  <c:v>100.3</c:v>
                </c:pt>
                <c:pt idx="7">
                  <c:v>100.7</c:v>
                </c:pt>
                <c:pt idx="8">
                  <c:v>102.6</c:v>
                </c:pt>
                <c:pt idx="9">
                  <c:v>103.8</c:v>
                </c:pt>
                <c:pt idx="10">
                  <c:v>104.2</c:v>
                </c:pt>
                <c:pt idx="11">
                  <c:v>104.8</c:v>
                </c:pt>
                <c:pt idx="12">
                  <c:v>106.4</c:v>
                </c:pt>
                <c:pt idx="13">
                  <c:v>107.2</c:v>
                </c:pt>
                <c:pt idx="14">
                  <c:v>107.3</c:v>
                </c:pt>
                <c:pt idx="15">
                  <c:v>107.9</c:v>
                </c:pt>
                <c:pt idx="16">
                  <c:v>107.4</c:v>
                </c:pt>
                <c:pt idx="17">
                  <c:v>107</c:v>
                </c:pt>
                <c:pt idx="18">
                  <c:v>107.8</c:v>
                </c:pt>
                <c:pt idx="19">
                  <c:v>107.6</c:v>
                </c:pt>
                <c:pt idx="20">
                  <c:v>106.3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2C-4077-9A55-258FBAE86EE7}"/>
            </c:ext>
          </c:extLst>
        </c:ser>
        <c:ser>
          <c:idx val="2"/>
          <c:order val="2"/>
          <c:tx>
            <c:strRef>
              <c:f>Taul1!$F$278</c:f>
              <c:strCache>
                <c:ptCount val="1"/>
                <c:pt idx="0">
                  <c:v>Joutsan seutukunta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multiLvlStrRef>
              <c:f>Taul1!$B$279:$C$299</c:f>
              <c:multiLvlStrCache>
                <c:ptCount val="21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Taul1!$F$279:$F$299</c:f>
              <c:numCache>
                <c:formatCode>General</c:formatCode>
                <c:ptCount val="21"/>
                <c:pt idx="0">
                  <c:v>100.9</c:v>
                </c:pt>
                <c:pt idx="1">
                  <c:v>99.9</c:v>
                </c:pt>
                <c:pt idx="2">
                  <c:v>100</c:v>
                </c:pt>
                <c:pt idx="3">
                  <c:v>100.8</c:v>
                </c:pt>
                <c:pt idx="4">
                  <c:v>102.9</c:v>
                </c:pt>
                <c:pt idx="5">
                  <c:v>104.4</c:v>
                </c:pt>
                <c:pt idx="6">
                  <c:v>103.9</c:v>
                </c:pt>
                <c:pt idx="7">
                  <c:v>104.1</c:v>
                </c:pt>
                <c:pt idx="8">
                  <c:v>105.7</c:v>
                </c:pt>
                <c:pt idx="9">
                  <c:v>105.8</c:v>
                </c:pt>
                <c:pt idx="10">
                  <c:v>105.7</c:v>
                </c:pt>
                <c:pt idx="11">
                  <c:v>106.4</c:v>
                </c:pt>
                <c:pt idx="12">
                  <c:v>107.5</c:v>
                </c:pt>
                <c:pt idx="13">
                  <c:v>109.5</c:v>
                </c:pt>
                <c:pt idx="14">
                  <c:v>111</c:v>
                </c:pt>
                <c:pt idx="15">
                  <c:v>111.5</c:v>
                </c:pt>
                <c:pt idx="16">
                  <c:v>112.1</c:v>
                </c:pt>
                <c:pt idx="17">
                  <c:v>112.8</c:v>
                </c:pt>
                <c:pt idx="18">
                  <c:v>112.5</c:v>
                </c:pt>
                <c:pt idx="19">
                  <c:v>111</c:v>
                </c:pt>
                <c:pt idx="20">
                  <c:v>110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02C-4077-9A55-258FBAE86EE7}"/>
            </c:ext>
          </c:extLst>
        </c:ser>
        <c:ser>
          <c:idx val="3"/>
          <c:order val="3"/>
          <c:tx>
            <c:strRef>
              <c:f>Taul1!$G$278</c:f>
              <c:strCache>
                <c:ptCount val="1"/>
                <c:pt idx="0">
                  <c:v>Keuruun seutukunta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multiLvlStrRef>
              <c:f>Taul1!$B$279:$C$299</c:f>
              <c:multiLvlStrCache>
                <c:ptCount val="21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Taul1!$G$279:$G$299</c:f>
              <c:numCache>
                <c:formatCode>General</c:formatCode>
                <c:ptCount val="21"/>
                <c:pt idx="0">
                  <c:v>98.2</c:v>
                </c:pt>
                <c:pt idx="1">
                  <c:v>99.5</c:v>
                </c:pt>
                <c:pt idx="2">
                  <c:v>100.5</c:v>
                </c:pt>
                <c:pt idx="3">
                  <c:v>101.9</c:v>
                </c:pt>
                <c:pt idx="4">
                  <c:v>103.5</c:v>
                </c:pt>
                <c:pt idx="5">
                  <c:v>102.8</c:v>
                </c:pt>
                <c:pt idx="6">
                  <c:v>103.9</c:v>
                </c:pt>
                <c:pt idx="7">
                  <c:v>106.6</c:v>
                </c:pt>
                <c:pt idx="8">
                  <c:v>108.4</c:v>
                </c:pt>
                <c:pt idx="9">
                  <c:v>109.9</c:v>
                </c:pt>
                <c:pt idx="10">
                  <c:v>110.8</c:v>
                </c:pt>
                <c:pt idx="11">
                  <c:v>112.1</c:v>
                </c:pt>
                <c:pt idx="12">
                  <c:v>112.3</c:v>
                </c:pt>
                <c:pt idx="13">
                  <c:v>112.6</c:v>
                </c:pt>
                <c:pt idx="14">
                  <c:v>113.2</c:v>
                </c:pt>
                <c:pt idx="15">
                  <c:v>114.5</c:v>
                </c:pt>
                <c:pt idx="16">
                  <c:v>114.5</c:v>
                </c:pt>
                <c:pt idx="17">
                  <c:v>115.3</c:v>
                </c:pt>
                <c:pt idx="18">
                  <c:v>115.5</c:v>
                </c:pt>
                <c:pt idx="19">
                  <c:v>114.6</c:v>
                </c:pt>
                <c:pt idx="20">
                  <c:v>115.3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02C-4077-9A55-258FBAE86EE7}"/>
            </c:ext>
          </c:extLst>
        </c:ser>
        <c:ser>
          <c:idx val="4"/>
          <c:order val="4"/>
          <c:tx>
            <c:strRef>
              <c:f>Taul1!$H$278</c:f>
              <c:strCache>
                <c:ptCount val="1"/>
                <c:pt idx="0">
                  <c:v>Saarijärvi-Viitasaari seutukunta</c:v>
                </c:pt>
              </c:strCache>
            </c:strRef>
          </c:tx>
          <c:spPr>
            <a:ln w="571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multiLvlStrRef>
              <c:f>Taul1!$B$279:$C$299</c:f>
              <c:multiLvlStrCache>
                <c:ptCount val="21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Taul1!$H$279:$H$299</c:f>
              <c:numCache>
                <c:formatCode>General</c:formatCode>
                <c:ptCount val="21"/>
                <c:pt idx="0">
                  <c:v>99.2</c:v>
                </c:pt>
                <c:pt idx="1">
                  <c:v>100.4</c:v>
                </c:pt>
                <c:pt idx="2">
                  <c:v>101.1</c:v>
                </c:pt>
                <c:pt idx="3">
                  <c:v>98.2</c:v>
                </c:pt>
                <c:pt idx="4">
                  <c:v>98.7</c:v>
                </c:pt>
                <c:pt idx="5">
                  <c:v>100.3</c:v>
                </c:pt>
                <c:pt idx="6">
                  <c:v>100.7</c:v>
                </c:pt>
                <c:pt idx="7">
                  <c:v>101.8</c:v>
                </c:pt>
                <c:pt idx="8">
                  <c:v>104.4</c:v>
                </c:pt>
                <c:pt idx="9">
                  <c:v>104.2</c:v>
                </c:pt>
                <c:pt idx="10">
                  <c:v>103.8</c:v>
                </c:pt>
                <c:pt idx="11">
                  <c:v>104.1</c:v>
                </c:pt>
                <c:pt idx="12">
                  <c:v>102.4</c:v>
                </c:pt>
                <c:pt idx="13">
                  <c:v>104.7</c:v>
                </c:pt>
                <c:pt idx="14">
                  <c:v>108.2</c:v>
                </c:pt>
                <c:pt idx="15">
                  <c:v>110.8</c:v>
                </c:pt>
                <c:pt idx="16">
                  <c:v>107.8</c:v>
                </c:pt>
                <c:pt idx="17">
                  <c:v>107.5</c:v>
                </c:pt>
                <c:pt idx="18">
                  <c:v>105.3</c:v>
                </c:pt>
                <c:pt idx="19">
                  <c:v>106.1</c:v>
                </c:pt>
                <c:pt idx="20">
                  <c:v>108.8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02C-4077-9A55-258FBAE86EE7}"/>
            </c:ext>
          </c:extLst>
        </c:ser>
        <c:ser>
          <c:idx val="5"/>
          <c:order val="5"/>
          <c:tx>
            <c:strRef>
              <c:f>Taul1!$I$278</c:f>
              <c:strCache>
                <c:ptCount val="1"/>
                <c:pt idx="0">
                  <c:v>Kuusiokuntien seutukunta</c:v>
                </c:pt>
              </c:strCache>
            </c:strRef>
          </c:tx>
          <c:spPr>
            <a:ln w="5715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multiLvlStrRef>
              <c:f>Taul1!$B$279:$C$299</c:f>
              <c:multiLvlStrCache>
                <c:ptCount val="21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Taul1!$I$279:$I$299</c:f>
              <c:numCache>
                <c:formatCode>General</c:formatCode>
                <c:ptCount val="21"/>
                <c:pt idx="0">
                  <c:v>100.5</c:v>
                </c:pt>
                <c:pt idx="1">
                  <c:v>100.6</c:v>
                </c:pt>
                <c:pt idx="2">
                  <c:v>100.8</c:v>
                </c:pt>
                <c:pt idx="3">
                  <c:v>98.7</c:v>
                </c:pt>
                <c:pt idx="4">
                  <c:v>104.4</c:v>
                </c:pt>
                <c:pt idx="5">
                  <c:v>103.7</c:v>
                </c:pt>
                <c:pt idx="6">
                  <c:v>104.6</c:v>
                </c:pt>
                <c:pt idx="7">
                  <c:v>102.3</c:v>
                </c:pt>
                <c:pt idx="8">
                  <c:v>100.5</c:v>
                </c:pt>
                <c:pt idx="9">
                  <c:v>99.7</c:v>
                </c:pt>
                <c:pt idx="10">
                  <c:v>100.3</c:v>
                </c:pt>
                <c:pt idx="11">
                  <c:v>102.3</c:v>
                </c:pt>
                <c:pt idx="12">
                  <c:v>100</c:v>
                </c:pt>
                <c:pt idx="13">
                  <c:v>101.4</c:v>
                </c:pt>
                <c:pt idx="14">
                  <c:v>105</c:v>
                </c:pt>
                <c:pt idx="15">
                  <c:v>108.8</c:v>
                </c:pt>
                <c:pt idx="16">
                  <c:v>106.3</c:v>
                </c:pt>
                <c:pt idx="17">
                  <c:v>108</c:v>
                </c:pt>
                <c:pt idx="18">
                  <c:v>107</c:v>
                </c:pt>
                <c:pt idx="19">
                  <c:v>106.4</c:v>
                </c:pt>
                <c:pt idx="20">
                  <c:v>111.6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02C-4077-9A55-258FBAE86EE7}"/>
            </c:ext>
          </c:extLst>
        </c:ser>
        <c:ser>
          <c:idx val="6"/>
          <c:order val="6"/>
          <c:tx>
            <c:strRef>
              <c:f>Taul1!$J$278</c:f>
              <c:strCache>
                <c:ptCount val="1"/>
                <c:pt idx="0">
                  <c:v>Järviseudun seutukunta</c:v>
                </c:pt>
              </c:strCache>
            </c:strRef>
          </c:tx>
          <c:spPr>
            <a:ln w="571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Taul1!$B$279:$C$299</c:f>
              <c:multiLvlStrCache>
                <c:ptCount val="21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Taul1!$J$279:$J$299</c:f>
              <c:numCache>
                <c:formatCode>General</c:formatCode>
                <c:ptCount val="21"/>
                <c:pt idx="0">
                  <c:v>102.5</c:v>
                </c:pt>
                <c:pt idx="1">
                  <c:v>102.4</c:v>
                </c:pt>
                <c:pt idx="2">
                  <c:v>99</c:v>
                </c:pt>
                <c:pt idx="3">
                  <c:v>95.7</c:v>
                </c:pt>
                <c:pt idx="4">
                  <c:v>97.1</c:v>
                </c:pt>
                <c:pt idx="5">
                  <c:v>99.5</c:v>
                </c:pt>
                <c:pt idx="6">
                  <c:v>100.5</c:v>
                </c:pt>
                <c:pt idx="7">
                  <c:v>99.9</c:v>
                </c:pt>
                <c:pt idx="8">
                  <c:v>98.9</c:v>
                </c:pt>
                <c:pt idx="9">
                  <c:v>100</c:v>
                </c:pt>
                <c:pt idx="10">
                  <c:v>100.8</c:v>
                </c:pt>
                <c:pt idx="11">
                  <c:v>103.3</c:v>
                </c:pt>
                <c:pt idx="12">
                  <c:v>103.2</c:v>
                </c:pt>
                <c:pt idx="13">
                  <c:v>103.4</c:v>
                </c:pt>
                <c:pt idx="14">
                  <c:v>105.8</c:v>
                </c:pt>
                <c:pt idx="15">
                  <c:v>108.8</c:v>
                </c:pt>
                <c:pt idx="16">
                  <c:v>109.3</c:v>
                </c:pt>
                <c:pt idx="17">
                  <c:v>106.4</c:v>
                </c:pt>
                <c:pt idx="18">
                  <c:v>105.8</c:v>
                </c:pt>
                <c:pt idx="19">
                  <c:v>104.6</c:v>
                </c:pt>
                <c:pt idx="20">
                  <c:v>103.3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02C-4077-9A55-258FBAE86EE7}"/>
            </c:ext>
          </c:extLst>
        </c:ser>
        <c:ser>
          <c:idx val="7"/>
          <c:order val="7"/>
          <c:tx>
            <c:strRef>
              <c:f>Taul1!$K$278</c:f>
              <c:strCache>
                <c:ptCount val="1"/>
                <c:pt idx="0">
                  <c:v>Kaustisen seutukunta</c:v>
                </c:pt>
              </c:strCache>
            </c:strRef>
          </c:tx>
          <c:spPr>
            <a:ln w="571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multiLvlStrRef>
              <c:f>Taul1!$B$279:$C$299</c:f>
              <c:multiLvlStrCache>
                <c:ptCount val="21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Taul1!$K$279:$K$299</c:f>
              <c:numCache>
                <c:formatCode>General</c:formatCode>
                <c:ptCount val="21"/>
                <c:pt idx="0">
                  <c:v>104.1</c:v>
                </c:pt>
                <c:pt idx="1">
                  <c:v>100.3</c:v>
                </c:pt>
                <c:pt idx="2">
                  <c:v>98.2</c:v>
                </c:pt>
                <c:pt idx="3">
                  <c:v>96.5</c:v>
                </c:pt>
                <c:pt idx="4">
                  <c:v>95.6</c:v>
                </c:pt>
                <c:pt idx="5">
                  <c:v>96.9</c:v>
                </c:pt>
                <c:pt idx="6">
                  <c:v>99.4</c:v>
                </c:pt>
                <c:pt idx="7">
                  <c:v>102</c:v>
                </c:pt>
                <c:pt idx="8">
                  <c:v>105</c:v>
                </c:pt>
                <c:pt idx="9">
                  <c:v>104.8</c:v>
                </c:pt>
                <c:pt idx="10">
                  <c:v>105.6</c:v>
                </c:pt>
                <c:pt idx="11">
                  <c:v>106.4</c:v>
                </c:pt>
                <c:pt idx="12">
                  <c:v>105.3</c:v>
                </c:pt>
                <c:pt idx="13">
                  <c:v>106.6</c:v>
                </c:pt>
                <c:pt idx="14">
                  <c:v>108.5</c:v>
                </c:pt>
                <c:pt idx="15">
                  <c:v>109.5</c:v>
                </c:pt>
                <c:pt idx="16">
                  <c:v>109.9</c:v>
                </c:pt>
                <c:pt idx="17">
                  <c:v>110.3</c:v>
                </c:pt>
                <c:pt idx="18">
                  <c:v>110.3</c:v>
                </c:pt>
                <c:pt idx="19">
                  <c:v>110.3</c:v>
                </c:pt>
                <c:pt idx="20">
                  <c:v>111.3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02C-4077-9A55-258FBAE86E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7563888"/>
        <c:axId val="697566840"/>
      </c:lineChart>
      <c:catAx>
        <c:axId val="697563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97566840"/>
        <c:crosses val="autoZero"/>
        <c:auto val="1"/>
        <c:lblAlgn val="ctr"/>
        <c:lblOffset val="100"/>
        <c:noMultiLvlLbl val="0"/>
      </c:catAx>
      <c:valAx>
        <c:axId val="697566840"/>
        <c:scaling>
          <c:orientation val="minMax"/>
          <c:max val="140"/>
          <c:min val="9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97563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2400" b="1" i="0" baseline="0" dirty="0"/>
              <a:t>Joutsan, Keuruun, Saarijärven ja verrokkiseutujen yritysten henkilöstömäärän kehitys 2015-1Q/2020</a:t>
            </a:r>
          </a:p>
        </c:rich>
      </c:tx>
      <c:layout>
        <c:manualLayout>
          <c:xMode val="edge"/>
          <c:yMode val="edge"/>
          <c:x val="0.13111587189995916"/>
          <c:y val="1.596187929824664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6.4755797473037793E-2"/>
          <c:y val="0.22698032668338211"/>
          <c:w val="0.93378704546353819"/>
          <c:h val="0.50746124999213926"/>
        </c:manualLayout>
      </c:layout>
      <c:lineChart>
        <c:grouping val="standard"/>
        <c:varyColors val="0"/>
        <c:ser>
          <c:idx val="0"/>
          <c:order val="0"/>
          <c:tx>
            <c:strRef>
              <c:f>Taul1!$D$387</c:f>
              <c:strCache>
                <c:ptCount val="1"/>
                <c:pt idx="0">
                  <c:v>Ylä-Pirkanmaan seutukunta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Taul1!$C$388:$C$408</c:f>
              <c:strCache>
                <c:ptCount val="21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</c:v>
                </c:pt>
              </c:strCache>
            </c:strRef>
          </c:cat>
          <c:val>
            <c:numRef>
              <c:f>Taul1!$D$388:$D$408</c:f>
              <c:numCache>
                <c:formatCode>General</c:formatCode>
                <c:ptCount val="21"/>
                <c:pt idx="0">
                  <c:v>100.3</c:v>
                </c:pt>
                <c:pt idx="1">
                  <c:v>100.4</c:v>
                </c:pt>
                <c:pt idx="2">
                  <c:v>100.6</c:v>
                </c:pt>
                <c:pt idx="3">
                  <c:v>101.4</c:v>
                </c:pt>
                <c:pt idx="4">
                  <c:v>102.3</c:v>
                </c:pt>
                <c:pt idx="5">
                  <c:v>102.6</c:v>
                </c:pt>
                <c:pt idx="6">
                  <c:v>102.6</c:v>
                </c:pt>
                <c:pt idx="7">
                  <c:v>102.2</c:v>
                </c:pt>
                <c:pt idx="8">
                  <c:v>101.3</c:v>
                </c:pt>
                <c:pt idx="9">
                  <c:v>100.7</c:v>
                </c:pt>
                <c:pt idx="10">
                  <c:v>100.7</c:v>
                </c:pt>
                <c:pt idx="11">
                  <c:v>101</c:v>
                </c:pt>
                <c:pt idx="12">
                  <c:v>102.4</c:v>
                </c:pt>
                <c:pt idx="13">
                  <c:v>103.4</c:v>
                </c:pt>
                <c:pt idx="14">
                  <c:v>103.9</c:v>
                </c:pt>
                <c:pt idx="15">
                  <c:v>104</c:v>
                </c:pt>
                <c:pt idx="16">
                  <c:v>103.1</c:v>
                </c:pt>
                <c:pt idx="17">
                  <c:v>102.5</c:v>
                </c:pt>
                <c:pt idx="18">
                  <c:v>101.9</c:v>
                </c:pt>
                <c:pt idx="19">
                  <c:v>101.3</c:v>
                </c:pt>
                <c:pt idx="20">
                  <c:v>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2D-4064-BD4A-CD336568BB78}"/>
            </c:ext>
          </c:extLst>
        </c:ser>
        <c:ser>
          <c:idx val="1"/>
          <c:order val="1"/>
          <c:tx>
            <c:strRef>
              <c:f>Taul1!$E$387</c:f>
              <c:strCache>
                <c:ptCount val="1"/>
                <c:pt idx="0">
                  <c:v>Pieksämäen seutukunta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Taul1!$C$388:$C$408</c:f>
              <c:strCache>
                <c:ptCount val="21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</c:v>
                </c:pt>
              </c:strCache>
            </c:strRef>
          </c:cat>
          <c:val>
            <c:numRef>
              <c:f>Taul1!$E$388:$E$408</c:f>
              <c:numCache>
                <c:formatCode>General</c:formatCode>
                <c:ptCount val="21"/>
                <c:pt idx="0">
                  <c:v>100.7</c:v>
                </c:pt>
                <c:pt idx="1">
                  <c:v>100.2</c:v>
                </c:pt>
                <c:pt idx="2">
                  <c:v>99.7</c:v>
                </c:pt>
                <c:pt idx="3">
                  <c:v>99.6</c:v>
                </c:pt>
                <c:pt idx="4">
                  <c:v>99.9</c:v>
                </c:pt>
                <c:pt idx="5">
                  <c:v>99.5</c:v>
                </c:pt>
                <c:pt idx="6">
                  <c:v>99.6</c:v>
                </c:pt>
                <c:pt idx="7">
                  <c:v>99.1</c:v>
                </c:pt>
                <c:pt idx="8">
                  <c:v>98.6</c:v>
                </c:pt>
                <c:pt idx="9">
                  <c:v>98.6</c:v>
                </c:pt>
                <c:pt idx="10">
                  <c:v>98.5</c:v>
                </c:pt>
                <c:pt idx="11">
                  <c:v>98.9</c:v>
                </c:pt>
                <c:pt idx="12">
                  <c:v>99</c:v>
                </c:pt>
                <c:pt idx="13">
                  <c:v>99.6</c:v>
                </c:pt>
                <c:pt idx="14">
                  <c:v>100</c:v>
                </c:pt>
                <c:pt idx="15">
                  <c:v>100.3</c:v>
                </c:pt>
                <c:pt idx="16">
                  <c:v>100.3</c:v>
                </c:pt>
                <c:pt idx="17">
                  <c:v>100.2</c:v>
                </c:pt>
                <c:pt idx="18">
                  <c:v>100.2</c:v>
                </c:pt>
                <c:pt idx="19">
                  <c:v>100.5</c:v>
                </c:pt>
                <c:pt idx="20">
                  <c:v>100.9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2D-4064-BD4A-CD336568BB78}"/>
            </c:ext>
          </c:extLst>
        </c:ser>
        <c:ser>
          <c:idx val="2"/>
          <c:order val="2"/>
          <c:tx>
            <c:strRef>
              <c:f>Taul1!$F$387</c:f>
              <c:strCache>
                <c:ptCount val="1"/>
                <c:pt idx="0">
                  <c:v>Joutsan seutukunta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Taul1!$C$388:$C$408</c:f>
              <c:strCache>
                <c:ptCount val="21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</c:v>
                </c:pt>
              </c:strCache>
            </c:strRef>
          </c:cat>
          <c:val>
            <c:numRef>
              <c:f>Taul1!$F$388:$F$408</c:f>
              <c:numCache>
                <c:formatCode>General</c:formatCode>
                <c:ptCount val="21"/>
                <c:pt idx="0">
                  <c:v>100.2</c:v>
                </c:pt>
                <c:pt idx="1">
                  <c:v>100</c:v>
                </c:pt>
                <c:pt idx="2">
                  <c:v>100.1</c:v>
                </c:pt>
                <c:pt idx="3">
                  <c:v>101.9</c:v>
                </c:pt>
                <c:pt idx="4">
                  <c:v>103.9</c:v>
                </c:pt>
                <c:pt idx="5">
                  <c:v>103.8</c:v>
                </c:pt>
                <c:pt idx="6">
                  <c:v>103.6</c:v>
                </c:pt>
                <c:pt idx="7">
                  <c:v>104</c:v>
                </c:pt>
                <c:pt idx="8">
                  <c:v>104.8</c:v>
                </c:pt>
                <c:pt idx="9">
                  <c:v>105.2</c:v>
                </c:pt>
                <c:pt idx="10">
                  <c:v>105.3</c:v>
                </c:pt>
                <c:pt idx="11">
                  <c:v>105.5</c:v>
                </c:pt>
                <c:pt idx="12">
                  <c:v>106.5</c:v>
                </c:pt>
                <c:pt idx="13">
                  <c:v>107.7</c:v>
                </c:pt>
                <c:pt idx="14">
                  <c:v>108.8</c:v>
                </c:pt>
                <c:pt idx="15">
                  <c:v>109.2</c:v>
                </c:pt>
                <c:pt idx="16">
                  <c:v>108.1</c:v>
                </c:pt>
                <c:pt idx="17">
                  <c:v>108.5</c:v>
                </c:pt>
                <c:pt idx="18">
                  <c:v>109.1</c:v>
                </c:pt>
                <c:pt idx="19">
                  <c:v>109.1</c:v>
                </c:pt>
                <c:pt idx="20">
                  <c:v>109.2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52D-4064-BD4A-CD336568BB78}"/>
            </c:ext>
          </c:extLst>
        </c:ser>
        <c:ser>
          <c:idx val="3"/>
          <c:order val="3"/>
          <c:tx>
            <c:strRef>
              <c:f>Taul1!$G$387</c:f>
              <c:strCache>
                <c:ptCount val="1"/>
                <c:pt idx="0">
                  <c:v>Keuruun seutukunta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Taul1!$C$388:$C$408</c:f>
              <c:strCache>
                <c:ptCount val="21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</c:v>
                </c:pt>
              </c:strCache>
            </c:strRef>
          </c:cat>
          <c:val>
            <c:numRef>
              <c:f>Taul1!$G$388:$G$408</c:f>
              <c:numCache>
                <c:formatCode>General</c:formatCode>
                <c:ptCount val="21"/>
                <c:pt idx="0">
                  <c:v>99.4</c:v>
                </c:pt>
                <c:pt idx="1">
                  <c:v>99.5</c:v>
                </c:pt>
                <c:pt idx="2">
                  <c:v>100.1</c:v>
                </c:pt>
                <c:pt idx="3">
                  <c:v>101.1</c:v>
                </c:pt>
                <c:pt idx="4">
                  <c:v>101.4</c:v>
                </c:pt>
                <c:pt idx="5">
                  <c:v>101.4</c:v>
                </c:pt>
                <c:pt idx="6">
                  <c:v>101.7</c:v>
                </c:pt>
                <c:pt idx="7">
                  <c:v>102.8</c:v>
                </c:pt>
                <c:pt idx="8">
                  <c:v>105.2</c:v>
                </c:pt>
                <c:pt idx="9">
                  <c:v>106.1</c:v>
                </c:pt>
                <c:pt idx="10">
                  <c:v>106.9</c:v>
                </c:pt>
                <c:pt idx="11">
                  <c:v>107.2</c:v>
                </c:pt>
                <c:pt idx="12">
                  <c:v>106.7</c:v>
                </c:pt>
                <c:pt idx="13">
                  <c:v>107</c:v>
                </c:pt>
                <c:pt idx="14">
                  <c:v>108.1</c:v>
                </c:pt>
                <c:pt idx="15">
                  <c:v>109.6</c:v>
                </c:pt>
                <c:pt idx="16">
                  <c:v>111.5</c:v>
                </c:pt>
                <c:pt idx="17">
                  <c:v>111.9</c:v>
                </c:pt>
                <c:pt idx="18">
                  <c:v>111.5</c:v>
                </c:pt>
                <c:pt idx="19">
                  <c:v>111.8</c:v>
                </c:pt>
                <c:pt idx="20">
                  <c:v>111.4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52D-4064-BD4A-CD336568BB78}"/>
            </c:ext>
          </c:extLst>
        </c:ser>
        <c:ser>
          <c:idx val="4"/>
          <c:order val="4"/>
          <c:tx>
            <c:strRef>
              <c:f>Taul1!$H$387</c:f>
              <c:strCache>
                <c:ptCount val="1"/>
                <c:pt idx="0">
                  <c:v>Saarijärvi-Viitasaari seutukunta</c:v>
                </c:pt>
              </c:strCache>
            </c:strRef>
          </c:tx>
          <c:spPr>
            <a:ln w="571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Taul1!$C$388:$C$408</c:f>
              <c:strCache>
                <c:ptCount val="21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</c:v>
                </c:pt>
              </c:strCache>
            </c:strRef>
          </c:cat>
          <c:val>
            <c:numRef>
              <c:f>Taul1!$H$388:$H$408</c:f>
              <c:numCache>
                <c:formatCode>General</c:formatCode>
                <c:ptCount val="21"/>
                <c:pt idx="0">
                  <c:v>100.9</c:v>
                </c:pt>
                <c:pt idx="1">
                  <c:v>100</c:v>
                </c:pt>
                <c:pt idx="2">
                  <c:v>99.7</c:v>
                </c:pt>
                <c:pt idx="3">
                  <c:v>100.2</c:v>
                </c:pt>
                <c:pt idx="4">
                  <c:v>101.3</c:v>
                </c:pt>
                <c:pt idx="5">
                  <c:v>101.7</c:v>
                </c:pt>
                <c:pt idx="6">
                  <c:v>102.3</c:v>
                </c:pt>
                <c:pt idx="7">
                  <c:v>102.7</c:v>
                </c:pt>
                <c:pt idx="8">
                  <c:v>102.3</c:v>
                </c:pt>
                <c:pt idx="9">
                  <c:v>101.9</c:v>
                </c:pt>
                <c:pt idx="10">
                  <c:v>101.7</c:v>
                </c:pt>
                <c:pt idx="11">
                  <c:v>101.4</c:v>
                </c:pt>
                <c:pt idx="12">
                  <c:v>101.1</c:v>
                </c:pt>
                <c:pt idx="13">
                  <c:v>101.9</c:v>
                </c:pt>
                <c:pt idx="14">
                  <c:v>102.6</c:v>
                </c:pt>
                <c:pt idx="15">
                  <c:v>103.2</c:v>
                </c:pt>
                <c:pt idx="16">
                  <c:v>103</c:v>
                </c:pt>
                <c:pt idx="17">
                  <c:v>102</c:v>
                </c:pt>
                <c:pt idx="18">
                  <c:v>100.8</c:v>
                </c:pt>
                <c:pt idx="19">
                  <c:v>99.9</c:v>
                </c:pt>
                <c:pt idx="20">
                  <c:v>99.4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52D-4064-BD4A-CD336568BB78}"/>
            </c:ext>
          </c:extLst>
        </c:ser>
        <c:ser>
          <c:idx val="5"/>
          <c:order val="5"/>
          <c:tx>
            <c:strRef>
              <c:f>Taul1!$I$387</c:f>
              <c:strCache>
                <c:ptCount val="1"/>
                <c:pt idx="0">
                  <c:v>Kuusiokuntien seutukunta</c:v>
                </c:pt>
              </c:strCache>
            </c:strRef>
          </c:tx>
          <c:spPr>
            <a:ln w="571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Taul1!$C$388:$C$408</c:f>
              <c:strCache>
                <c:ptCount val="21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</c:v>
                </c:pt>
              </c:strCache>
            </c:strRef>
          </c:cat>
          <c:val>
            <c:numRef>
              <c:f>Taul1!$I$388:$I$408</c:f>
              <c:numCache>
                <c:formatCode>General</c:formatCode>
                <c:ptCount val="21"/>
                <c:pt idx="0">
                  <c:v>100</c:v>
                </c:pt>
                <c:pt idx="1">
                  <c:v>100.1</c:v>
                </c:pt>
                <c:pt idx="2">
                  <c:v>99.8</c:v>
                </c:pt>
                <c:pt idx="3">
                  <c:v>99.1</c:v>
                </c:pt>
                <c:pt idx="4">
                  <c:v>97.7</c:v>
                </c:pt>
                <c:pt idx="5">
                  <c:v>95.5</c:v>
                </c:pt>
                <c:pt idx="6">
                  <c:v>93.8</c:v>
                </c:pt>
                <c:pt idx="7">
                  <c:v>92.9</c:v>
                </c:pt>
                <c:pt idx="8">
                  <c:v>92.3</c:v>
                </c:pt>
                <c:pt idx="9">
                  <c:v>92.1</c:v>
                </c:pt>
                <c:pt idx="10">
                  <c:v>92.5</c:v>
                </c:pt>
                <c:pt idx="11">
                  <c:v>92.6</c:v>
                </c:pt>
                <c:pt idx="12">
                  <c:v>92.6</c:v>
                </c:pt>
                <c:pt idx="13">
                  <c:v>93.2</c:v>
                </c:pt>
                <c:pt idx="14">
                  <c:v>94.3</c:v>
                </c:pt>
                <c:pt idx="15">
                  <c:v>95.2</c:v>
                </c:pt>
                <c:pt idx="16">
                  <c:v>95.3</c:v>
                </c:pt>
                <c:pt idx="17">
                  <c:v>95</c:v>
                </c:pt>
                <c:pt idx="18">
                  <c:v>94.2</c:v>
                </c:pt>
                <c:pt idx="19">
                  <c:v>93.7</c:v>
                </c:pt>
                <c:pt idx="20">
                  <c:v>93.6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52D-4064-BD4A-CD336568BB78}"/>
            </c:ext>
          </c:extLst>
        </c:ser>
        <c:ser>
          <c:idx val="6"/>
          <c:order val="6"/>
          <c:tx>
            <c:strRef>
              <c:f>Taul1!$J$387</c:f>
              <c:strCache>
                <c:ptCount val="1"/>
                <c:pt idx="0">
                  <c:v>Järviseudun seutukunta</c:v>
                </c:pt>
              </c:strCache>
            </c:strRef>
          </c:tx>
          <c:spPr>
            <a:ln w="571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Taul1!$C$388:$C$408</c:f>
              <c:strCache>
                <c:ptCount val="21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</c:v>
                </c:pt>
              </c:strCache>
            </c:strRef>
          </c:cat>
          <c:val>
            <c:numRef>
              <c:f>Taul1!$J$388:$J$408</c:f>
              <c:numCache>
                <c:formatCode>General</c:formatCode>
                <c:ptCount val="21"/>
                <c:pt idx="0">
                  <c:v>99.5</c:v>
                </c:pt>
                <c:pt idx="1">
                  <c:v>100.2</c:v>
                </c:pt>
                <c:pt idx="2">
                  <c:v>99.7</c:v>
                </c:pt>
                <c:pt idx="3">
                  <c:v>99.7</c:v>
                </c:pt>
                <c:pt idx="4">
                  <c:v>100.1</c:v>
                </c:pt>
                <c:pt idx="5">
                  <c:v>99.9</c:v>
                </c:pt>
                <c:pt idx="6">
                  <c:v>99.6</c:v>
                </c:pt>
                <c:pt idx="7">
                  <c:v>99.7</c:v>
                </c:pt>
                <c:pt idx="8">
                  <c:v>98.4</c:v>
                </c:pt>
                <c:pt idx="9">
                  <c:v>98</c:v>
                </c:pt>
                <c:pt idx="10">
                  <c:v>98.5</c:v>
                </c:pt>
                <c:pt idx="11">
                  <c:v>99.5</c:v>
                </c:pt>
                <c:pt idx="12">
                  <c:v>100.7</c:v>
                </c:pt>
                <c:pt idx="13">
                  <c:v>101.6</c:v>
                </c:pt>
                <c:pt idx="14">
                  <c:v>102.5</c:v>
                </c:pt>
                <c:pt idx="15">
                  <c:v>103.3</c:v>
                </c:pt>
                <c:pt idx="16">
                  <c:v>102.3</c:v>
                </c:pt>
                <c:pt idx="17">
                  <c:v>102.1</c:v>
                </c:pt>
                <c:pt idx="18">
                  <c:v>101.8</c:v>
                </c:pt>
                <c:pt idx="19">
                  <c:v>101.7</c:v>
                </c:pt>
                <c:pt idx="20">
                  <c:v>101.7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52D-4064-BD4A-CD336568BB78}"/>
            </c:ext>
          </c:extLst>
        </c:ser>
        <c:ser>
          <c:idx val="7"/>
          <c:order val="7"/>
          <c:tx>
            <c:strRef>
              <c:f>Taul1!$K$387</c:f>
              <c:strCache>
                <c:ptCount val="1"/>
                <c:pt idx="0">
                  <c:v>Kaustisen seutukunta</c:v>
                </c:pt>
              </c:strCache>
            </c:strRef>
          </c:tx>
          <c:spPr>
            <a:ln w="571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Taul1!$C$388:$C$408</c:f>
              <c:strCache>
                <c:ptCount val="21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</c:v>
                </c:pt>
              </c:strCache>
            </c:strRef>
          </c:cat>
          <c:val>
            <c:numRef>
              <c:f>Taul1!$K$388:$K$408</c:f>
              <c:numCache>
                <c:formatCode>General</c:formatCode>
                <c:ptCount val="21"/>
                <c:pt idx="0">
                  <c:v>100.9</c:v>
                </c:pt>
                <c:pt idx="1">
                  <c:v>99.8</c:v>
                </c:pt>
                <c:pt idx="2">
                  <c:v>99.8</c:v>
                </c:pt>
                <c:pt idx="3">
                  <c:v>100.4</c:v>
                </c:pt>
                <c:pt idx="4">
                  <c:v>102.8</c:v>
                </c:pt>
                <c:pt idx="5">
                  <c:v>103.8</c:v>
                </c:pt>
                <c:pt idx="6">
                  <c:v>104.2</c:v>
                </c:pt>
                <c:pt idx="7">
                  <c:v>104.1</c:v>
                </c:pt>
                <c:pt idx="8">
                  <c:v>102.7</c:v>
                </c:pt>
                <c:pt idx="9">
                  <c:v>101.7</c:v>
                </c:pt>
                <c:pt idx="10">
                  <c:v>101.3</c:v>
                </c:pt>
                <c:pt idx="11">
                  <c:v>102</c:v>
                </c:pt>
                <c:pt idx="12">
                  <c:v>102.8</c:v>
                </c:pt>
                <c:pt idx="13">
                  <c:v>102.6</c:v>
                </c:pt>
                <c:pt idx="14">
                  <c:v>103.2</c:v>
                </c:pt>
                <c:pt idx="15">
                  <c:v>103.3</c:v>
                </c:pt>
                <c:pt idx="16">
                  <c:v>102.5</c:v>
                </c:pt>
                <c:pt idx="17">
                  <c:v>102.3</c:v>
                </c:pt>
                <c:pt idx="18">
                  <c:v>101.8</c:v>
                </c:pt>
                <c:pt idx="19">
                  <c:v>101.5</c:v>
                </c:pt>
                <c:pt idx="20">
                  <c:v>101.7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52D-4064-BD4A-CD336568BB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7550440"/>
        <c:axId val="697546832"/>
      </c:lineChart>
      <c:catAx>
        <c:axId val="697550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97546832"/>
        <c:crosses val="autoZero"/>
        <c:auto val="1"/>
        <c:lblAlgn val="ctr"/>
        <c:lblOffset val="100"/>
        <c:noMultiLvlLbl val="0"/>
      </c:catAx>
      <c:valAx>
        <c:axId val="697546832"/>
        <c:scaling>
          <c:orientation val="minMax"/>
          <c:max val="120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97550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730613593525034E-2"/>
          <c:y val="0.81135490696015333"/>
          <c:w val="0.88592540641162232"/>
          <c:h val="0.15770709934102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2400" b="1" i="0" baseline="0" dirty="0"/>
              <a:t>Viennin kehitys Keski-Suomessa ja verrokkimaakunnissa 2015-1Q/2020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3.736856381136841E-2"/>
          <c:y val="0.16451738593383716"/>
          <c:w val="0.95225950017117422"/>
          <c:h val="0.63424569482045379"/>
        </c:manualLayout>
      </c:layout>
      <c:lineChart>
        <c:grouping val="standard"/>
        <c:varyColors val="0"/>
        <c:ser>
          <c:idx val="0"/>
          <c:order val="0"/>
          <c:tx>
            <c:strRef>
              <c:f>Taul1!$D$305</c:f>
              <c:strCache>
                <c:ptCount val="1"/>
                <c:pt idx="0">
                  <c:v>Uusimaa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Taul1!$B$306:$C$326</c:f>
              <c:multiLvlStrCache>
                <c:ptCount val="21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Taul1!$D$306:$D$326</c:f>
              <c:numCache>
                <c:formatCode>General</c:formatCode>
                <c:ptCount val="21"/>
                <c:pt idx="0">
                  <c:v>104.1</c:v>
                </c:pt>
                <c:pt idx="1">
                  <c:v>99.1</c:v>
                </c:pt>
                <c:pt idx="2">
                  <c:v>98.4</c:v>
                </c:pt>
                <c:pt idx="3">
                  <c:v>97.6</c:v>
                </c:pt>
                <c:pt idx="4">
                  <c:v>96.7</c:v>
                </c:pt>
                <c:pt idx="5">
                  <c:v>101.7</c:v>
                </c:pt>
                <c:pt idx="6">
                  <c:v>103.6</c:v>
                </c:pt>
                <c:pt idx="7">
                  <c:v>106</c:v>
                </c:pt>
                <c:pt idx="8">
                  <c:v>110.6</c:v>
                </c:pt>
                <c:pt idx="9">
                  <c:v>111</c:v>
                </c:pt>
                <c:pt idx="10">
                  <c:v>109.3</c:v>
                </c:pt>
                <c:pt idx="11">
                  <c:v>113.8</c:v>
                </c:pt>
                <c:pt idx="12">
                  <c:v>120.3</c:v>
                </c:pt>
                <c:pt idx="13">
                  <c:v>120.5</c:v>
                </c:pt>
                <c:pt idx="14">
                  <c:v>125.4</c:v>
                </c:pt>
                <c:pt idx="15">
                  <c:v>126.3</c:v>
                </c:pt>
                <c:pt idx="16">
                  <c:v>130.69999999999999</c:v>
                </c:pt>
                <c:pt idx="17">
                  <c:v>138.19999999999999</c:v>
                </c:pt>
                <c:pt idx="18">
                  <c:v>140.80000000000001</c:v>
                </c:pt>
                <c:pt idx="19">
                  <c:v>142.5</c:v>
                </c:pt>
                <c:pt idx="20">
                  <c:v>136.30000000000001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7C-4537-83DF-45622DBD554E}"/>
            </c:ext>
          </c:extLst>
        </c:ser>
        <c:ser>
          <c:idx val="1"/>
          <c:order val="1"/>
          <c:tx>
            <c:strRef>
              <c:f>Taul1!$E$305</c:f>
              <c:strCache>
                <c:ptCount val="1"/>
                <c:pt idx="0">
                  <c:v>Pirkanmaan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Taul1!$B$306:$C$326</c:f>
              <c:multiLvlStrCache>
                <c:ptCount val="21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Taul1!$E$306:$E$326</c:f>
              <c:numCache>
                <c:formatCode>General</c:formatCode>
                <c:ptCount val="21"/>
                <c:pt idx="0">
                  <c:v>99.8</c:v>
                </c:pt>
                <c:pt idx="1">
                  <c:v>99.8</c:v>
                </c:pt>
                <c:pt idx="2">
                  <c:v>99</c:v>
                </c:pt>
                <c:pt idx="3">
                  <c:v>98.7</c:v>
                </c:pt>
                <c:pt idx="4">
                  <c:v>98.7</c:v>
                </c:pt>
                <c:pt idx="5">
                  <c:v>98.1</c:v>
                </c:pt>
                <c:pt idx="6">
                  <c:v>97</c:v>
                </c:pt>
                <c:pt idx="7">
                  <c:v>96.8</c:v>
                </c:pt>
                <c:pt idx="8">
                  <c:v>98.1</c:v>
                </c:pt>
                <c:pt idx="9">
                  <c:v>100.1</c:v>
                </c:pt>
                <c:pt idx="10">
                  <c:v>101.6</c:v>
                </c:pt>
                <c:pt idx="11">
                  <c:v>102.5</c:v>
                </c:pt>
                <c:pt idx="12">
                  <c:v>104.1</c:v>
                </c:pt>
                <c:pt idx="13">
                  <c:v>106</c:v>
                </c:pt>
                <c:pt idx="14">
                  <c:v>107.3</c:v>
                </c:pt>
                <c:pt idx="15">
                  <c:v>108.3</c:v>
                </c:pt>
                <c:pt idx="16">
                  <c:v>109.2</c:v>
                </c:pt>
                <c:pt idx="17">
                  <c:v>110.6</c:v>
                </c:pt>
                <c:pt idx="18">
                  <c:v>111.4</c:v>
                </c:pt>
                <c:pt idx="19">
                  <c:v>112.4</c:v>
                </c:pt>
                <c:pt idx="20">
                  <c:v>112.7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7C-4537-83DF-45622DBD554E}"/>
            </c:ext>
          </c:extLst>
        </c:ser>
        <c:ser>
          <c:idx val="2"/>
          <c:order val="2"/>
          <c:tx>
            <c:strRef>
              <c:f>Taul1!$F$305</c:f>
              <c:strCache>
                <c:ptCount val="1"/>
                <c:pt idx="0">
                  <c:v>Pohjois-Savo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multiLvlStrRef>
              <c:f>Taul1!$B$306:$C$326</c:f>
              <c:multiLvlStrCache>
                <c:ptCount val="21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Taul1!$F$306:$F$326</c:f>
              <c:numCache>
                <c:formatCode>General</c:formatCode>
                <c:ptCount val="21"/>
                <c:pt idx="0">
                  <c:v>100.5</c:v>
                </c:pt>
                <c:pt idx="1">
                  <c:v>100.2</c:v>
                </c:pt>
                <c:pt idx="2">
                  <c:v>100.2</c:v>
                </c:pt>
                <c:pt idx="3">
                  <c:v>100.2</c:v>
                </c:pt>
                <c:pt idx="4">
                  <c:v>101.1</c:v>
                </c:pt>
                <c:pt idx="5">
                  <c:v>103.1</c:v>
                </c:pt>
                <c:pt idx="6">
                  <c:v>106.1</c:v>
                </c:pt>
                <c:pt idx="7">
                  <c:v>109.1</c:v>
                </c:pt>
                <c:pt idx="8">
                  <c:v>112.2</c:v>
                </c:pt>
                <c:pt idx="9">
                  <c:v>114.9</c:v>
                </c:pt>
                <c:pt idx="10">
                  <c:v>117.5</c:v>
                </c:pt>
                <c:pt idx="11">
                  <c:v>119.5</c:v>
                </c:pt>
                <c:pt idx="12">
                  <c:v>120.5</c:v>
                </c:pt>
                <c:pt idx="13">
                  <c:v>121.6</c:v>
                </c:pt>
                <c:pt idx="14">
                  <c:v>123.2</c:v>
                </c:pt>
                <c:pt idx="15">
                  <c:v>125.8</c:v>
                </c:pt>
                <c:pt idx="16">
                  <c:v>128.5</c:v>
                </c:pt>
                <c:pt idx="17">
                  <c:v>129.6</c:v>
                </c:pt>
                <c:pt idx="18">
                  <c:v>129.69999999999999</c:v>
                </c:pt>
                <c:pt idx="19">
                  <c:v>130.4</c:v>
                </c:pt>
                <c:pt idx="20">
                  <c:v>131.19999999999999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17C-4537-83DF-45622DBD554E}"/>
            </c:ext>
          </c:extLst>
        </c:ser>
        <c:ser>
          <c:idx val="3"/>
          <c:order val="3"/>
          <c:tx>
            <c:strRef>
              <c:f>Taul1!$G$305</c:f>
              <c:strCache>
                <c:ptCount val="1"/>
                <c:pt idx="0">
                  <c:v>Keski-Suomi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multiLvlStrRef>
              <c:f>Taul1!$B$306:$C$326</c:f>
              <c:multiLvlStrCache>
                <c:ptCount val="21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Taul1!$G$306:$G$326</c:f>
              <c:numCache>
                <c:formatCode>General</c:formatCode>
                <c:ptCount val="21"/>
                <c:pt idx="0">
                  <c:v>103.7</c:v>
                </c:pt>
                <c:pt idx="1">
                  <c:v>102.6</c:v>
                </c:pt>
                <c:pt idx="2">
                  <c:v>100.2</c:v>
                </c:pt>
                <c:pt idx="3">
                  <c:v>100.7</c:v>
                </c:pt>
                <c:pt idx="4">
                  <c:v>105.2</c:v>
                </c:pt>
                <c:pt idx="5">
                  <c:v>107.3</c:v>
                </c:pt>
                <c:pt idx="6">
                  <c:v>107.8</c:v>
                </c:pt>
                <c:pt idx="7">
                  <c:v>112</c:v>
                </c:pt>
                <c:pt idx="8">
                  <c:v>117.6</c:v>
                </c:pt>
                <c:pt idx="9">
                  <c:v>123.7</c:v>
                </c:pt>
                <c:pt idx="10">
                  <c:v>131.69999999999999</c:v>
                </c:pt>
                <c:pt idx="11">
                  <c:v>136.30000000000001</c:v>
                </c:pt>
                <c:pt idx="12">
                  <c:v>138.5</c:v>
                </c:pt>
                <c:pt idx="13">
                  <c:v>142.19999999999999</c:v>
                </c:pt>
                <c:pt idx="14">
                  <c:v>145.6</c:v>
                </c:pt>
                <c:pt idx="15">
                  <c:v>146</c:v>
                </c:pt>
                <c:pt idx="16">
                  <c:v>143.9</c:v>
                </c:pt>
                <c:pt idx="17">
                  <c:v>142</c:v>
                </c:pt>
                <c:pt idx="18">
                  <c:v>141.30000000000001</c:v>
                </c:pt>
                <c:pt idx="19">
                  <c:v>139.30000000000001</c:v>
                </c:pt>
                <c:pt idx="20">
                  <c:v>135.30000000000001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17C-4537-83DF-45622DBD554E}"/>
            </c:ext>
          </c:extLst>
        </c:ser>
        <c:ser>
          <c:idx val="4"/>
          <c:order val="4"/>
          <c:tx>
            <c:strRef>
              <c:f>Taul1!$H$305</c:f>
              <c:strCache>
                <c:ptCount val="1"/>
                <c:pt idx="0">
                  <c:v>Pohjanmaa</c:v>
                </c:pt>
              </c:strCache>
            </c:strRef>
          </c:tx>
          <c:spPr>
            <a:ln w="571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multiLvlStrRef>
              <c:f>Taul1!$B$306:$C$326</c:f>
              <c:multiLvlStrCache>
                <c:ptCount val="21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Taul1!$H$306:$H$326</c:f>
              <c:numCache>
                <c:formatCode>General</c:formatCode>
                <c:ptCount val="21"/>
                <c:pt idx="0">
                  <c:v>103.1</c:v>
                </c:pt>
                <c:pt idx="1">
                  <c:v>99.3</c:v>
                </c:pt>
                <c:pt idx="2">
                  <c:v>95.2</c:v>
                </c:pt>
                <c:pt idx="3">
                  <c:v>95.5</c:v>
                </c:pt>
                <c:pt idx="4">
                  <c:v>95.8</c:v>
                </c:pt>
                <c:pt idx="5">
                  <c:v>96.8</c:v>
                </c:pt>
                <c:pt idx="6">
                  <c:v>99.2</c:v>
                </c:pt>
                <c:pt idx="7">
                  <c:v>100.7</c:v>
                </c:pt>
                <c:pt idx="8">
                  <c:v>99.2</c:v>
                </c:pt>
                <c:pt idx="9">
                  <c:v>103.9</c:v>
                </c:pt>
                <c:pt idx="10">
                  <c:v>102</c:v>
                </c:pt>
                <c:pt idx="11">
                  <c:v>100.4</c:v>
                </c:pt>
                <c:pt idx="12">
                  <c:v>103.6</c:v>
                </c:pt>
                <c:pt idx="13">
                  <c:v>105.2</c:v>
                </c:pt>
                <c:pt idx="14">
                  <c:v>112.3</c:v>
                </c:pt>
                <c:pt idx="15">
                  <c:v>108</c:v>
                </c:pt>
                <c:pt idx="16">
                  <c:v>105.8</c:v>
                </c:pt>
                <c:pt idx="17">
                  <c:v>101.5</c:v>
                </c:pt>
                <c:pt idx="18">
                  <c:v>98.7</c:v>
                </c:pt>
                <c:pt idx="19">
                  <c:v>105.1</c:v>
                </c:pt>
                <c:pt idx="20">
                  <c:v>109.1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17C-4537-83DF-45622DBD554E}"/>
            </c:ext>
          </c:extLst>
        </c:ser>
        <c:ser>
          <c:idx val="5"/>
          <c:order val="5"/>
          <c:tx>
            <c:strRef>
              <c:f>Taul1!$I$305</c:f>
              <c:strCache>
                <c:ptCount val="1"/>
                <c:pt idx="0">
                  <c:v>Pohjois-Pohjanmaa</c:v>
                </c:pt>
              </c:strCache>
            </c:strRef>
          </c:tx>
          <c:spPr>
            <a:ln w="571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multiLvlStrRef>
              <c:f>Taul1!$B$306:$C$326</c:f>
              <c:multiLvlStrCache>
                <c:ptCount val="21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Taul1!$I$306:$I$326</c:f>
              <c:numCache>
                <c:formatCode>General</c:formatCode>
                <c:ptCount val="21"/>
                <c:pt idx="0">
                  <c:v>103.6</c:v>
                </c:pt>
                <c:pt idx="1">
                  <c:v>101.3</c:v>
                </c:pt>
                <c:pt idx="2">
                  <c:v>99.6</c:v>
                </c:pt>
                <c:pt idx="3">
                  <c:v>99.6</c:v>
                </c:pt>
                <c:pt idx="4">
                  <c:v>100.5</c:v>
                </c:pt>
                <c:pt idx="5">
                  <c:v>101.9</c:v>
                </c:pt>
                <c:pt idx="6">
                  <c:v>103.8</c:v>
                </c:pt>
                <c:pt idx="7">
                  <c:v>106.2</c:v>
                </c:pt>
                <c:pt idx="8">
                  <c:v>109.6</c:v>
                </c:pt>
                <c:pt idx="9">
                  <c:v>112.2</c:v>
                </c:pt>
                <c:pt idx="10">
                  <c:v>113.4</c:v>
                </c:pt>
                <c:pt idx="11">
                  <c:v>114.5</c:v>
                </c:pt>
                <c:pt idx="12">
                  <c:v>115.5</c:v>
                </c:pt>
                <c:pt idx="13">
                  <c:v>116.2</c:v>
                </c:pt>
                <c:pt idx="14">
                  <c:v>117.5</c:v>
                </c:pt>
                <c:pt idx="15">
                  <c:v>120.1</c:v>
                </c:pt>
                <c:pt idx="16">
                  <c:v>123.5</c:v>
                </c:pt>
                <c:pt idx="17">
                  <c:v>126.2</c:v>
                </c:pt>
                <c:pt idx="18">
                  <c:v>128</c:v>
                </c:pt>
                <c:pt idx="19">
                  <c:v>127.8</c:v>
                </c:pt>
                <c:pt idx="20">
                  <c:v>126.7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17C-4537-83DF-45622DBD55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6614888"/>
        <c:axId val="496606032"/>
      </c:lineChart>
      <c:catAx>
        <c:axId val="496614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96606032"/>
        <c:crosses val="autoZero"/>
        <c:auto val="1"/>
        <c:lblAlgn val="ctr"/>
        <c:lblOffset val="100"/>
        <c:noMultiLvlLbl val="0"/>
      </c:catAx>
      <c:valAx>
        <c:axId val="496606032"/>
        <c:scaling>
          <c:orientation val="minMax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96614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2400" b="1" i="0" baseline="0" dirty="0"/>
              <a:t>Viennin kehitys 2015-1Q/2020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Taul1!$D$4</c:f>
              <c:strCache>
                <c:ptCount val="1"/>
                <c:pt idx="0">
                  <c:v>Keski-Suomi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Taul1!$B$5:$C$25</c:f>
              <c:multiLvlStrCache>
                <c:ptCount val="21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Taul1!$D$5:$D$25</c:f>
              <c:numCache>
                <c:formatCode>General</c:formatCode>
                <c:ptCount val="21"/>
                <c:pt idx="0">
                  <c:v>101.92019999999999</c:v>
                </c:pt>
                <c:pt idx="1">
                  <c:v>102.095</c:v>
                </c:pt>
                <c:pt idx="2">
                  <c:v>100.4584</c:v>
                </c:pt>
                <c:pt idx="3">
                  <c:v>100.2906</c:v>
                </c:pt>
                <c:pt idx="4">
                  <c:v>103.34220000000001</c:v>
                </c:pt>
                <c:pt idx="5">
                  <c:v>105.64830000000001</c:v>
                </c:pt>
                <c:pt idx="6">
                  <c:v>107.41459999999999</c:v>
                </c:pt>
                <c:pt idx="7">
                  <c:v>112.00320000000001</c:v>
                </c:pt>
                <c:pt idx="8">
                  <c:v>119.4409</c:v>
                </c:pt>
                <c:pt idx="9">
                  <c:v>122.6397</c:v>
                </c:pt>
                <c:pt idx="10">
                  <c:v>124.9414</c:v>
                </c:pt>
                <c:pt idx="11">
                  <c:v>128.54810000000001</c:v>
                </c:pt>
                <c:pt idx="12">
                  <c:v>134.1412</c:v>
                </c:pt>
                <c:pt idx="13">
                  <c:v>137.93389999999999</c:v>
                </c:pt>
                <c:pt idx="14">
                  <c:v>137.87620000000001</c:v>
                </c:pt>
                <c:pt idx="15">
                  <c:v>139.4111</c:v>
                </c:pt>
                <c:pt idx="16">
                  <c:v>139.33029999999999</c:v>
                </c:pt>
                <c:pt idx="17">
                  <c:v>137.84710000000001</c:v>
                </c:pt>
                <c:pt idx="18">
                  <c:v>137.2407</c:v>
                </c:pt>
                <c:pt idx="19">
                  <c:v>135.56800000000001</c:v>
                </c:pt>
                <c:pt idx="20">
                  <c:v>130.15459999999999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61-4C77-A974-3E024CE5A5CC}"/>
            </c:ext>
          </c:extLst>
        </c:ser>
        <c:ser>
          <c:idx val="1"/>
          <c:order val="1"/>
          <c:tx>
            <c:strRef>
              <c:f>Taul1!$E$4</c:f>
              <c:strCache>
                <c:ptCount val="1"/>
                <c:pt idx="0">
                  <c:v>Koko maa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Taul1!$B$5:$C$25</c:f>
              <c:multiLvlStrCache>
                <c:ptCount val="21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Taul1!$E$5:$E$25</c:f>
              <c:numCache>
                <c:formatCode>General</c:formatCode>
                <c:ptCount val="21"/>
                <c:pt idx="0">
                  <c:v>101.70740000000001</c:v>
                </c:pt>
                <c:pt idx="1">
                  <c:v>101.27119999999999</c:v>
                </c:pt>
                <c:pt idx="2">
                  <c:v>99.522499999999994</c:v>
                </c:pt>
                <c:pt idx="3">
                  <c:v>97.893000000000001</c:v>
                </c:pt>
                <c:pt idx="4">
                  <c:v>98.286299999999997</c:v>
                </c:pt>
                <c:pt idx="5">
                  <c:v>99.458799999999997</c:v>
                </c:pt>
                <c:pt idx="6">
                  <c:v>101.3806</c:v>
                </c:pt>
                <c:pt idx="7">
                  <c:v>103.5608</c:v>
                </c:pt>
                <c:pt idx="8">
                  <c:v>106.6698</c:v>
                </c:pt>
                <c:pt idx="9">
                  <c:v>108.36490000000001</c:v>
                </c:pt>
                <c:pt idx="10">
                  <c:v>109.51439999999999</c:v>
                </c:pt>
                <c:pt idx="11">
                  <c:v>111.83240000000001</c:v>
                </c:pt>
                <c:pt idx="12">
                  <c:v>114.88509999999999</c:v>
                </c:pt>
                <c:pt idx="13">
                  <c:v>116.4376</c:v>
                </c:pt>
                <c:pt idx="14">
                  <c:v>118.49160000000001</c:v>
                </c:pt>
                <c:pt idx="15">
                  <c:v>119.7281</c:v>
                </c:pt>
                <c:pt idx="16">
                  <c:v>121.8994</c:v>
                </c:pt>
                <c:pt idx="17">
                  <c:v>123.49339999999999</c:v>
                </c:pt>
                <c:pt idx="18">
                  <c:v>123.5069</c:v>
                </c:pt>
                <c:pt idx="19">
                  <c:v>123.1795</c:v>
                </c:pt>
                <c:pt idx="20">
                  <c:v>120.11320000000001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B61-4C77-A974-3E024CE5A5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1077568"/>
        <c:axId val="471077896"/>
      </c:lineChart>
      <c:catAx>
        <c:axId val="471077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71077896"/>
        <c:crosses val="autoZero"/>
        <c:auto val="1"/>
        <c:lblAlgn val="ctr"/>
        <c:lblOffset val="100"/>
        <c:noMultiLvlLbl val="0"/>
      </c:catAx>
      <c:valAx>
        <c:axId val="471077896"/>
        <c:scaling>
          <c:orientation val="minMax"/>
          <c:min val="9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71077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baseline="0" dirty="0"/>
              <a:t>Teollisuuden </a:t>
            </a:r>
            <a:r>
              <a:rPr lang="fi-FI" sz="2400" b="1" i="0" baseline="0" noProof="0" dirty="0"/>
              <a:t>liikevaihdon</a:t>
            </a:r>
            <a:r>
              <a:rPr lang="en-US" sz="2400" b="1" i="0" baseline="0" dirty="0"/>
              <a:t> </a:t>
            </a:r>
            <a:r>
              <a:rPr lang="fi-FI" sz="2400" b="1" i="0" baseline="0" noProof="0" dirty="0"/>
              <a:t>kehitys</a:t>
            </a:r>
            <a:r>
              <a:rPr lang="en-US" sz="2400" b="1" i="0" baseline="0" dirty="0"/>
              <a:t> 2015-1Q/2020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Taul1!$D$57</c:f>
              <c:strCache>
                <c:ptCount val="1"/>
                <c:pt idx="0">
                  <c:v>Keski-Suomi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Taul1!$B$58:$C$78</c:f>
              <c:multiLvlStrCache>
                <c:ptCount val="21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Taul1!$D$58:$D$78</c:f>
              <c:numCache>
                <c:formatCode>General</c:formatCode>
                <c:ptCount val="21"/>
                <c:pt idx="0">
                  <c:v>100.19329999999999</c:v>
                </c:pt>
                <c:pt idx="1">
                  <c:v>101.7795</c:v>
                </c:pt>
                <c:pt idx="2">
                  <c:v>100.8115</c:v>
                </c:pt>
                <c:pt idx="3">
                  <c:v>100.1635</c:v>
                </c:pt>
                <c:pt idx="4">
                  <c:v>103.3353</c:v>
                </c:pt>
                <c:pt idx="5">
                  <c:v>104.27379999999999</c:v>
                </c:pt>
                <c:pt idx="6">
                  <c:v>103.6999</c:v>
                </c:pt>
                <c:pt idx="7">
                  <c:v>105.66160000000001</c:v>
                </c:pt>
                <c:pt idx="8">
                  <c:v>109.2067</c:v>
                </c:pt>
                <c:pt idx="9">
                  <c:v>111.3462</c:v>
                </c:pt>
                <c:pt idx="10">
                  <c:v>113.5936</c:v>
                </c:pt>
                <c:pt idx="11">
                  <c:v>117.7111</c:v>
                </c:pt>
                <c:pt idx="12">
                  <c:v>122.629</c:v>
                </c:pt>
                <c:pt idx="13">
                  <c:v>125.4087</c:v>
                </c:pt>
                <c:pt idx="14">
                  <c:v>125.83920000000001</c:v>
                </c:pt>
                <c:pt idx="15">
                  <c:v>127.2568</c:v>
                </c:pt>
                <c:pt idx="16">
                  <c:v>127.0774</c:v>
                </c:pt>
                <c:pt idx="17">
                  <c:v>125.0985</c:v>
                </c:pt>
                <c:pt idx="18">
                  <c:v>123.7167</c:v>
                </c:pt>
                <c:pt idx="19">
                  <c:v>122.7039</c:v>
                </c:pt>
                <c:pt idx="20">
                  <c:v>119.6309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62-4B41-B3E7-416A0F91EE2A}"/>
            </c:ext>
          </c:extLst>
        </c:ser>
        <c:ser>
          <c:idx val="1"/>
          <c:order val="1"/>
          <c:tx>
            <c:strRef>
              <c:f>Taul1!$E$57</c:f>
              <c:strCache>
                <c:ptCount val="1"/>
                <c:pt idx="0">
                  <c:v>Koko maa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Taul1!$B$58:$C$78</c:f>
              <c:multiLvlStrCache>
                <c:ptCount val="21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Taul1!$E$58:$E$78</c:f>
              <c:numCache>
                <c:formatCode>General</c:formatCode>
                <c:ptCount val="21"/>
                <c:pt idx="0">
                  <c:v>100.6467</c:v>
                </c:pt>
                <c:pt idx="1">
                  <c:v>100.27809999999999</c:v>
                </c:pt>
                <c:pt idx="2">
                  <c:v>99.305099999999996</c:v>
                </c:pt>
                <c:pt idx="3">
                  <c:v>98.776600000000002</c:v>
                </c:pt>
                <c:pt idx="4">
                  <c:v>98.586600000000004</c:v>
                </c:pt>
                <c:pt idx="5">
                  <c:v>100.4191</c:v>
                </c:pt>
                <c:pt idx="6">
                  <c:v>101.6764</c:v>
                </c:pt>
                <c:pt idx="7">
                  <c:v>104.15300000000001</c:v>
                </c:pt>
                <c:pt idx="8">
                  <c:v>107.33199999999999</c:v>
                </c:pt>
                <c:pt idx="9">
                  <c:v>108.2679</c:v>
                </c:pt>
                <c:pt idx="10">
                  <c:v>108.8058</c:v>
                </c:pt>
                <c:pt idx="11">
                  <c:v>110.9195</c:v>
                </c:pt>
                <c:pt idx="12">
                  <c:v>113.11839999999999</c:v>
                </c:pt>
                <c:pt idx="13">
                  <c:v>114.607</c:v>
                </c:pt>
                <c:pt idx="14">
                  <c:v>116.7119</c:v>
                </c:pt>
                <c:pt idx="15">
                  <c:v>117.2839</c:v>
                </c:pt>
                <c:pt idx="16">
                  <c:v>118.8475</c:v>
                </c:pt>
                <c:pt idx="17">
                  <c:v>120.02549999999999</c:v>
                </c:pt>
                <c:pt idx="18">
                  <c:v>119.2184</c:v>
                </c:pt>
                <c:pt idx="19">
                  <c:v>117.9333</c:v>
                </c:pt>
                <c:pt idx="20">
                  <c:v>115.14879999999999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62-4B41-B3E7-416A0F91EE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5555536"/>
        <c:axId val="465557176"/>
      </c:lineChart>
      <c:catAx>
        <c:axId val="46555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5557176"/>
        <c:crosses val="autoZero"/>
        <c:auto val="1"/>
        <c:lblAlgn val="ctr"/>
        <c:lblOffset val="100"/>
        <c:noMultiLvlLbl val="0"/>
      </c:catAx>
      <c:valAx>
        <c:axId val="465557176"/>
        <c:scaling>
          <c:orientation val="minMax"/>
          <c:min val="9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5555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2400" b="1" i="0" baseline="0" noProof="0" dirty="0"/>
              <a:t>Kaupan</a:t>
            </a:r>
            <a:r>
              <a:rPr lang="en-US" sz="2400" b="1" i="0" baseline="0" dirty="0"/>
              <a:t> </a:t>
            </a:r>
            <a:r>
              <a:rPr lang="fi-FI" sz="2400" b="1" i="0" baseline="0" noProof="0" dirty="0"/>
              <a:t>alan</a:t>
            </a:r>
            <a:r>
              <a:rPr lang="en-US" sz="2400" b="1" i="0" baseline="0" dirty="0"/>
              <a:t> </a:t>
            </a:r>
            <a:r>
              <a:rPr lang="fi-FI" sz="2400" b="1" i="0" baseline="0" noProof="0" dirty="0"/>
              <a:t>liikevaihdon</a:t>
            </a:r>
            <a:r>
              <a:rPr lang="en-US" sz="2400" b="1" i="0" baseline="0" dirty="0"/>
              <a:t> </a:t>
            </a:r>
            <a:r>
              <a:rPr lang="fi-FI" sz="2400" b="1" i="0" baseline="0" noProof="0" dirty="0"/>
              <a:t>kehitys</a:t>
            </a:r>
            <a:r>
              <a:rPr lang="en-US" sz="2400" b="1" i="0" baseline="0" dirty="0"/>
              <a:t> 2015-1Q/2020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Taul1!$D$144</c:f>
              <c:strCache>
                <c:ptCount val="1"/>
                <c:pt idx="0">
                  <c:v>Keski-Suomi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Taul1!$B$145:$C$165</c:f>
              <c:multiLvlStrCache>
                <c:ptCount val="21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Taul1!$D$145:$D$165</c:f>
              <c:numCache>
                <c:formatCode>General</c:formatCode>
                <c:ptCount val="21"/>
                <c:pt idx="0">
                  <c:v>99.564800000000005</c:v>
                </c:pt>
                <c:pt idx="1">
                  <c:v>99.955299999999994</c:v>
                </c:pt>
                <c:pt idx="2">
                  <c:v>100.24720000000001</c:v>
                </c:pt>
                <c:pt idx="3">
                  <c:v>100.0378</c:v>
                </c:pt>
                <c:pt idx="4">
                  <c:v>99.705600000000004</c:v>
                </c:pt>
                <c:pt idx="5">
                  <c:v>100.5806</c:v>
                </c:pt>
                <c:pt idx="6">
                  <c:v>101.4211</c:v>
                </c:pt>
                <c:pt idx="7">
                  <c:v>102.63160000000001</c:v>
                </c:pt>
                <c:pt idx="8">
                  <c:v>103.57129999999999</c:v>
                </c:pt>
                <c:pt idx="9">
                  <c:v>103.8321</c:v>
                </c:pt>
                <c:pt idx="10">
                  <c:v>104.4174</c:v>
                </c:pt>
                <c:pt idx="11">
                  <c:v>105.9572</c:v>
                </c:pt>
                <c:pt idx="12">
                  <c:v>107.08329999999999</c:v>
                </c:pt>
                <c:pt idx="13">
                  <c:v>106.9218</c:v>
                </c:pt>
                <c:pt idx="14">
                  <c:v>107.57729999999999</c:v>
                </c:pt>
                <c:pt idx="15">
                  <c:v>108.27849999999999</c:v>
                </c:pt>
                <c:pt idx="16">
                  <c:v>109.5646</c:v>
                </c:pt>
                <c:pt idx="17">
                  <c:v>111.0652</c:v>
                </c:pt>
                <c:pt idx="18">
                  <c:v>111.77500000000001</c:v>
                </c:pt>
                <c:pt idx="19">
                  <c:v>111.78870000000001</c:v>
                </c:pt>
                <c:pt idx="20">
                  <c:v>112.5116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2C-4F03-864E-D70BB0EBFF7A}"/>
            </c:ext>
          </c:extLst>
        </c:ser>
        <c:ser>
          <c:idx val="1"/>
          <c:order val="1"/>
          <c:tx>
            <c:strRef>
              <c:f>Taul1!$E$144</c:f>
              <c:strCache>
                <c:ptCount val="1"/>
                <c:pt idx="0">
                  <c:v>Koko maa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Taul1!$B$145:$C$165</c:f>
              <c:multiLvlStrCache>
                <c:ptCount val="21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Taul1!$E$145:$E$165</c:f>
              <c:numCache>
                <c:formatCode>General</c:formatCode>
                <c:ptCount val="21"/>
                <c:pt idx="0">
                  <c:v>100.5552</c:v>
                </c:pt>
                <c:pt idx="1">
                  <c:v>100.6983</c:v>
                </c:pt>
                <c:pt idx="2">
                  <c:v>99.934799999999996</c:v>
                </c:pt>
                <c:pt idx="3">
                  <c:v>99.276300000000006</c:v>
                </c:pt>
                <c:pt idx="4">
                  <c:v>99.533100000000005</c:v>
                </c:pt>
                <c:pt idx="5">
                  <c:v>100.2983</c:v>
                </c:pt>
                <c:pt idx="6">
                  <c:v>101.027</c:v>
                </c:pt>
                <c:pt idx="7">
                  <c:v>102.7919</c:v>
                </c:pt>
                <c:pt idx="8">
                  <c:v>104.3135</c:v>
                </c:pt>
                <c:pt idx="9">
                  <c:v>105.235</c:v>
                </c:pt>
                <c:pt idx="10">
                  <c:v>106.84610000000001</c:v>
                </c:pt>
                <c:pt idx="11">
                  <c:v>108.31180000000001</c:v>
                </c:pt>
                <c:pt idx="12">
                  <c:v>109.41289999999999</c:v>
                </c:pt>
                <c:pt idx="13">
                  <c:v>110.4722</c:v>
                </c:pt>
                <c:pt idx="14">
                  <c:v>110.5759</c:v>
                </c:pt>
                <c:pt idx="15">
                  <c:v>110.5731</c:v>
                </c:pt>
                <c:pt idx="16">
                  <c:v>110.5808</c:v>
                </c:pt>
                <c:pt idx="17">
                  <c:v>111.5642</c:v>
                </c:pt>
                <c:pt idx="18">
                  <c:v>111.7296</c:v>
                </c:pt>
                <c:pt idx="19">
                  <c:v>111.1718</c:v>
                </c:pt>
                <c:pt idx="20">
                  <c:v>110.0655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2C-4F03-864E-D70BB0EBFF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5393520"/>
        <c:axId val="455394176"/>
      </c:lineChart>
      <c:catAx>
        <c:axId val="45539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55394176"/>
        <c:crosses val="autoZero"/>
        <c:auto val="1"/>
        <c:lblAlgn val="ctr"/>
        <c:lblOffset val="100"/>
        <c:noMultiLvlLbl val="0"/>
      </c:catAx>
      <c:valAx>
        <c:axId val="455394176"/>
        <c:scaling>
          <c:orientation val="minMax"/>
          <c:min val="9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55393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2400" b="1" i="0" baseline="0" noProof="0" dirty="0"/>
              <a:t>Rakennusalan</a:t>
            </a:r>
            <a:r>
              <a:rPr lang="en-US" sz="2400" b="1" i="0" baseline="0" dirty="0"/>
              <a:t> </a:t>
            </a:r>
            <a:r>
              <a:rPr lang="fi-FI" sz="2400" b="1" i="0" baseline="0" noProof="0" dirty="0"/>
              <a:t>liikevaihdon</a:t>
            </a:r>
            <a:r>
              <a:rPr lang="en-US" sz="2400" b="1" i="0" baseline="0" dirty="0"/>
              <a:t> </a:t>
            </a:r>
            <a:r>
              <a:rPr lang="fi-FI" sz="2400" b="1" i="0" baseline="0" noProof="0" dirty="0"/>
              <a:t>kehitys</a:t>
            </a:r>
            <a:r>
              <a:rPr lang="en-US" sz="2400" b="1" i="0" baseline="0" dirty="0"/>
              <a:t> 2015-1Q/2020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Taul1!$D$117</c:f>
              <c:strCache>
                <c:ptCount val="1"/>
                <c:pt idx="0">
                  <c:v>Keski-Suomi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Taul1!$B$118:$C$138</c:f>
              <c:multiLvlStrCache>
                <c:ptCount val="21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Taul1!$D$118:$D$138</c:f>
              <c:numCache>
                <c:formatCode>General</c:formatCode>
                <c:ptCount val="21"/>
                <c:pt idx="0">
                  <c:v>94.088499999999996</c:v>
                </c:pt>
                <c:pt idx="1">
                  <c:v>98.741799999999998</c:v>
                </c:pt>
                <c:pt idx="2">
                  <c:v>101.51609999999999</c:v>
                </c:pt>
                <c:pt idx="3">
                  <c:v>101.6855</c:v>
                </c:pt>
                <c:pt idx="4">
                  <c:v>100.8566</c:v>
                </c:pt>
                <c:pt idx="5">
                  <c:v>108.1027</c:v>
                </c:pt>
                <c:pt idx="6">
                  <c:v>110.79349999999999</c:v>
                </c:pt>
                <c:pt idx="7">
                  <c:v>111.74169999999999</c:v>
                </c:pt>
                <c:pt idx="8">
                  <c:v>116.608</c:v>
                </c:pt>
                <c:pt idx="9">
                  <c:v>118.13549999999999</c:v>
                </c:pt>
                <c:pt idx="10">
                  <c:v>118.61</c:v>
                </c:pt>
                <c:pt idx="11">
                  <c:v>119.8549</c:v>
                </c:pt>
                <c:pt idx="12">
                  <c:v>120.9315</c:v>
                </c:pt>
                <c:pt idx="13">
                  <c:v>123.3342</c:v>
                </c:pt>
                <c:pt idx="14">
                  <c:v>125.3914</c:v>
                </c:pt>
                <c:pt idx="15">
                  <c:v>127.9075</c:v>
                </c:pt>
                <c:pt idx="16">
                  <c:v>130.92099999999999</c:v>
                </c:pt>
                <c:pt idx="17">
                  <c:v>128.2499</c:v>
                </c:pt>
                <c:pt idx="18">
                  <c:v>128.8099</c:v>
                </c:pt>
                <c:pt idx="19">
                  <c:v>132.46430000000001</c:v>
                </c:pt>
                <c:pt idx="20">
                  <c:v>133.7424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97D-40CA-9066-8D4A894D1D1D}"/>
            </c:ext>
          </c:extLst>
        </c:ser>
        <c:ser>
          <c:idx val="1"/>
          <c:order val="1"/>
          <c:tx>
            <c:strRef>
              <c:f>Taul1!$E$117</c:f>
              <c:strCache>
                <c:ptCount val="1"/>
                <c:pt idx="0">
                  <c:v>Koko maa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Taul1!$B$118:$C$138</c:f>
              <c:multiLvlStrCache>
                <c:ptCount val="21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Taul1!$E$118:$E$138</c:f>
              <c:numCache>
                <c:formatCode>General</c:formatCode>
                <c:ptCount val="21"/>
                <c:pt idx="0">
                  <c:v>97.075400000000002</c:v>
                </c:pt>
                <c:pt idx="1">
                  <c:v>99.213300000000004</c:v>
                </c:pt>
                <c:pt idx="2">
                  <c:v>100.7248</c:v>
                </c:pt>
                <c:pt idx="3">
                  <c:v>102.0752</c:v>
                </c:pt>
                <c:pt idx="4">
                  <c:v>103.9182</c:v>
                </c:pt>
                <c:pt idx="5">
                  <c:v>106.92</c:v>
                </c:pt>
                <c:pt idx="6">
                  <c:v>109.3126</c:v>
                </c:pt>
                <c:pt idx="7">
                  <c:v>111.7403</c:v>
                </c:pt>
                <c:pt idx="8">
                  <c:v>114.6931</c:v>
                </c:pt>
                <c:pt idx="9">
                  <c:v>116.5068</c:v>
                </c:pt>
                <c:pt idx="10">
                  <c:v>117.8541</c:v>
                </c:pt>
                <c:pt idx="11">
                  <c:v>119.4195</c:v>
                </c:pt>
                <c:pt idx="12">
                  <c:v>121.11409999999999</c:v>
                </c:pt>
                <c:pt idx="13">
                  <c:v>123.69450000000001</c:v>
                </c:pt>
                <c:pt idx="14">
                  <c:v>126.7475</c:v>
                </c:pt>
                <c:pt idx="15">
                  <c:v>129.1335</c:v>
                </c:pt>
                <c:pt idx="16">
                  <c:v>130.07509999999999</c:v>
                </c:pt>
                <c:pt idx="17">
                  <c:v>130.73929999999999</c:v>
                </c:pt>
                <c:pt idx="18">
                  <c:v>131.64529999999999</c:v>
                </c:pt>
                <c:pt idx="19">
                  <c:v>133.76990000000001</c:v>
                </c:pt>
                <c:pt idx="20">
                  <c:v>137.0264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97D-40CA-9066-8D4A894D1D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4615824"/>
        <c:axId val="454605656"/>
      </c:lineChart>
      <c:catAx>
        <c:axId val="454615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54605656"/>
        <c:crosses val="autoZero"/>
        <c:auto val="1"/>
        <c:lblAlgn val="ctr"/>
        <c:lblOffset val="100"/>
        <c:noMultiLvlLbl val="0"/>
      </c:catAx>
      <c:valAx>
        <c:axId val="454605656"/>
        <c:scaling>
          <c:orientation val="minMax"/>
          <c:min val="9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54615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2400" b="1" i="0" baseline="0" dirty="0"/>
              <a:t>Yksityisten palveluiden liikevaihdon kehitys 2015-1Q/2020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Taul1!$D$171</c:f>
              <c:strCache>
                <c:ptCount val="1"/>
                <c:pt idx="0">
                  <c:v>Keski-Suomi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Taul1!$B$172:$C$192</c:f>
              <c:multiLvlStrCache>
                <c:ptCount val="21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Taul1!$D$172:$D$192</c:f>
              <c:numCache>
                <c:formatCode>General</c:formatCode>
                <c:ptCount val="21"/>
                <c:pt idx="0">
                  <c:v>98.822400000000002</c:v>
                </c:pt>
                <c:pt idx="1">
                  <c:v>99.703500000000005</c:v>
                </c:pt>
                <c:pt idx="2">
                  <c:v>100.5732</c:v>
                </c:pt>
                <c:pt idx="3">
                  <c:v>101.3604</c:v>
                </c:pt>
                <c:pt idx="4">
                  <c:v>102.72880000000001</c:v>
                </c:pt>
                <c:pt idx="5">
                  <c:v>104.1861</c:v>
                </c:pt>
                <c:pt idx="6">
                  <c:v>106.5347</c:v>
                </c:pt>
                <c:pt idx="7">
                  <c:v>108.9234</c:v>
                </c:pt>
                <c:pt idx="8">
                  <c:v>111.22499999999999</c:v>
                </c:pt>
                <c:pt idx="9">
                  <c:v>113.9057</c:v>
                </c:pt>
                <c:pt idx="10">
                  <c:v>115.2871</c:v>
                </c:pt>
                <c:pt idx="11">
                  <c:v>116.8669</c:v>
                </c:pt>
                <c:pt idx="12">
                  <c:v>118.2516</c:v>
                </c:pt>
                <c:pt idx="13">
                  <c:v>119.1019</c:v>
                </c:pt>
                <c:pt idx="14">
                  <c:v>119.84699999999999</c:v>
                </c:pt>
                <c:pt idx="15">
                  <c:v>121.1091</c:v>
                </c:pt>
                <c:pt idx="16">
                  <c:v>122.8373</c:v>
                </c:pt>
                <c:pt idx="17">
                  <c:v>124.1986</c:v>
                </c:pt>
                <c:pt idx="18">
                  <c:v>125.5625</c:v>
                </c:pt>
                <c:pt idx="19">
                  <c:v>126.2272</c:v>
                </c:pt>
                <c:pt idx="20">
                  <c:v>126.16419999999999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EC-4ECF-B52E-FA5B2E2CC06D}"/>
            </c:ext>
          </c:extLst>
        </c:ser>
        <c:ser>
          <c:idx val="1"/>
          <c:order val="1"/>
          <c:tx>
            <c:strRef>
              <c:f>Taul1!$E$171</c:f>
              <c:strCache>
                <c:ptCount val="1"/>
                <c:pt idx="0">
                  <c:v>Koko maa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Taul1!$B$172:$C$192</c:f>
              <c:multiLvlStrCache>
                <c:ptCount val="21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Taul1!$E$172:$E$192</c:f>
              <c:numCache>
                <c:formatCode>General</c:formatCode>
                <c:ptCount val="21"/>
                <c:pt idx="0">
                  <c:v>99.259500000000003</c:v>
                </c:pt>
                <c:pt idx="1">
                  <c:v>99.774500000000003</c:v>
                </c:pt>
                <c:pt idx="2">
                  <c:v>100.20440000000001</c:v>
                </c:pt>
                <c:pt idx="3">
                  <c:v>100.6758</c:v>
                </c:pt>
                <c:pt idx="4">
                  <c:v>101.73820000000001</c:v>
                </c:pt>
                <c:pt idx="5">
                  <c:v>102.33069999999999</c:v>
                </c:pt>
                <c:pt idx="6">
                  <c:v>103.5107</c:v>
                </c:pt>
                <c:pt idx="7">
                  <c:v>105.2496</c:v>
                </c:pt>
                <c:pt idx="8">
                  <c:v>107.3646</c:v>
                </c:pt>
                <c:pt idx="9">
                  <c:v>108.9405</c:v>
                </c:pt>
                <c:pt idx="10">
                  <c:v>110.185</c:v>
                </c:pt>
                <c:pt idx="11">
                  <c:v>111.6323</c:v>
                </c:pt>
                <c:pt idx="12">
                  <c:v>112.3749</c:v>
                </c:pt>
                <c:pt idx="13">
                  <c:v>113.86239999999999</c:v>
                </c:pt>
                <c:pt idx="14">
                  <c:v>115.2051</c:v>
                </c:pt>
                <c:pt idx="15">
                  <c:v>116.934</c:v>
                </c:pt>
                <c:pt idx="16">
                  <c:v>117.9602</c:v>
                </c:pt>
                <c:pt idx="17">
                  <c:v>119.33450000000001</c:v>
                </c:pt>
                <c:pt idx="18">
                  <c:v>120.50239999999999</c:v>
                </c:pt>
                <c:pt idx="19">
                  <c:v>120.4385</c:v>
                </c:pt>
                <c:pt idx="20">
                  <c:v>121.173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EC-4ECF-B52E-FA5B2E2CC0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4612544"/>
        <c:axId val="454621400"/>
      </c:lineChart>
      <c:catAx>
        <c:axId val="454612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54621400"/>
        <c:crosses val="autoZero"/>
        <c:auto val="1"/>
        <c:lblAlgn val="ctr"/>
        <c:lblOffset val="100"/>
        <c:noMultiLvlLbl val="0"/>
      </c:catAx>
      <c:valAx>
        <c:axId val="454621400"/>
        <c:scaling>
          <c:orientation val="minMax"/>
          <c:min val="9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54612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2400" b="1" dirty="0"/>
              <a:t>Jyväskylän</a:t>
            </a:r>
            <a:r>
              <a:rPr lang="fi-FI" sz="2400" b="1" baseline="0" dirty="0"/>
              <a:t> seudun ja muiden kasvukeskusten yritysten liikevaihtojen kehitys 2015-1Q/2020</a:t>
            </a:r>
            <a:endParaRPr lang="fi-FI" sz="2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Taul1!$D$198</c:f>
              <c:strCache>
                <c:ptCount val="1"/>
                <c:pt idx="0">
                  <c:v>Koko maa</c:v>
                </c:pt>
              </c:strCache>
            </c:strRef>
          </c:tx>
          <c:spPr>
            <a:ln w="571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multiLvlStrRef>
              <c:f>Taul1!$B$199:$C$219</c:f>
              <c:multiLvlStrCache>
                <c:ptCount val="21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Taul1!$D$199:$D$219</c:f>
              <c:numCache>
                <c:formatCode>General</c:formatCode>
                <c:ptCount val="21"/>
                <c:pt idx="0">
                  <c:v>100.3</c:v>
                </c:pt>
                <c:pt idx="1">
                  <c:v>100.1</c:v>
                </c:pt>
                <c:pt idx="2">
                  <c:v>99.8</c:v>
                </c:pt>
                <c:pt idx="3">
                  <c:v>99.8</c:v>
                </c:pt>
                <c:pt idx="4">
                  <c:v>100.3</c:v>
                </c:pt>
                <c:pt idx="5">
                  <c:v>101.2</c:v>
                </c:pt>
                <c:pt idx="6">
                  <c:v>102.6</c:v>
                </c:pt>
                <c:pt idx="7">
                  <c:v>104.3</c:v>
                </c:pt>
                <c:pt idx="8">
                  <c:v>106.1</c:v>
                </c:pt>
                <c:pt idx="9">
                  <c:v>107.7</c:v>
                </c:pt>
                <c:pt idx="10">
                  <c:v>109.2</c:v>
                </c:pt>
                <c:pt idx="11">
                  <c:v>110.7</c:v>
                </c:pt>
                <c:pt idx="12">
                  <c:v>112.3</c:v>
                </c:pt>
                <c:pt idx="13">
                  <c:v>113.8</c:v>
                </c:pt>
                <c:pt idx="14">
                  <c:v>115.2</c:v>
                </c:pt>
                <c:pt idx="15">
                  <c:v>116.4</c:v>
                </c:pt>
                <c:pt idx="16">
                  <c:v>117.3</c:v>
                </c:pt>
                <c:pt idx="17">
                  <c:v>117.7</c:v>
                </c:pt>
                <c:pt idx="18">
                  <c:v>117.8</c:v>
                </c:pt>
                <c:pt idx="19">
                  <c:v>117.6</c:v>
                </c:pt>
                <c:pt idx="20">
                  <c:v>117.1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BF7-4BED-82F3-93469A06ABFF}"/>
            </c:ext>
          </c:extLst>
        </c:ser>
        <c:ser>
          <c:idx val="1"/>
          <c:order val="1"/>
          <c:tx>
            <c:strRef>
              <c:f>Taul1!$E$198</c:f>
              <c:strCache>
                <c:ptCount val="1"/>
                <c:pt idx="0">
                  <c:v>Helsingin seutu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Taul1!$B$199:$C$219</c:f>
              <c:multiLvlStrCache>
                <c:ptCount val="21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Taul1!$E$199:$E$219</c:f>
              <c:numCache>
                <c:formatCode>General</c:formatCode>
                <c:ptCount val="21"/>
                <c:pt idx="0">
                  <c:v>99.9</c:v>
                </c:pt>
                <c:pt idx="1">
                  <c:v>100.1</c:v>
                </c:pt>
                <c:pt idx="2">
                  <c:v>100.1</c:v>
                </c:pt>
                <c:pt idx="3">
                  <c:v>100.1</c:v>
                </c:pt>
                <c:pt idx="4">
                  <c:v>100.9</c:v>
                </c:pt>
                <c:pt idx="5">
                  <c:v>102.1</c:v>
                </c:pt>
                <c:pt idx="6">
                  <c:v>103.1</c:v>
                </c:pt>
                <c:pt idx="7">
                  <c:v>104.6</c:v>
                </c:pt>
                <c:pt idx="8">
                  <c:v>106.2</c:v>
                </c:pt>
                <c:pt idx="9">
                  <c:v>107.3</c:v>
                </c:pt>
                <c:pt idx="10">
                  <c:v>108.7</c:v>
                </c:pt>
                <c:pt idx="11">
                  <c:v>110.5</c:v>
                </c:pt>
                <c:pt idx="12">
                  <c:v>112</c:v>
                </c:pt>
                <c:pt idx="13">
                  <c:v>113.3</c:v>
                </c:pt>
                <c:pt idx="14">
                  <c:v>114.6</c:v>
                </c:pt>
                <c:pt idx="15">
                  <c:v>115.9</c:v>
                </c:pt>
                <c:pt idx="16">
                  <c:v>116.9</c:v>
                </c:pt>
                <c:pt idx="17">
                  <c:v>118</c:v>
                </c:pt>
                <c:pt idx="18">
                  <c:v>119.2</c:v>
                </c:pt>
                <c:pt idx="19">
                  <c:v>119.6</c:v>
                </c:pt>
                <c:pt idx="20">
                  <c:v>119.4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BF7-4BED-82F3-93469A06ABFF}"/>
            </c:ext>
          </c:extLst>
        </c:ser>
        <c:ser>
          <c:idx val="2"/>
          <c:order val="2"/>
          <c:tx>
            <c:strRef>
              <c:f>Taul1!$F$198</c:f>
              <c:strCache>
                <c:ptCount val="1"/>
                <c:pt idx="0">
                  <c:v>Tampereen seutu</c:v>
                </c:pt>
              </c:strCache>
            </c:strRef>
          </c:tx>
          <c:spPr>
            <a:ln w="5715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Taul1!$B$199:$C$219</c:f>
              <c:multiLvlStrCache>
                <c:ptCount val="21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Taul1!$F$199:$F$219</c:f>
              <c:numCache>
                <c:formatCode>General</c:formatCode>
                <c:ptCount val="21"/>
                <c:pt idx="0">
                  <c:v>99</c:v>
                </c:pt>
                <c:pt idx="1">
                  <c:v>99.8</c:v>
                </c:pt>
                <c:pt idx="2">
                  <c:v>100</c:v>
                </c:pt>
                <c:pt idx="3">
                  <c:v>100.5</c:v>
                </c:pt>
                <c:pt idx="4">
                  <c:v>101.7</c:v>
                </c:pt>
                <c:pt idx="5">
                  <c:v>102</c:v>
                </c:pt>
                <c:pt idx="6">
                  <c:v>102.4</c:v>
                </c:pt>
                <c:pt idx="7">
                  <c:v>103.4</c:v>
                </c:pt>
                <c:pt idx="8">
                  <c:v>104.9</c:v>
                </c:pt>
                <c:pt idx="9">
                  <c:v>107.6</c:v>
                </c:pt>
                <c:pt idx="10">
                  <c:v>109.9</c:v>
                </c:pt>
                <c:pt idx="11">
                  <c:v>111.5</c:v>
                </c:pt>
                <c:pt idx="12">
                  <c:v>113.3</c:v>
                </c:pt>
                <c:pt idx="13">
                  <c:v>115</c:v>
                </c:pt>
                <c:pt idx="14">
                  <c:v>116.6</c:v>
                </c:pt>
                <c:pt idx="15">
                  <c:v>118.3</c:v>
                </c:pt>
                <c:pt idx="16">
                  <c:v>118.7</c:v>
                </c:pt>
                <c:pt idx="17">
                  <c:v>119.8</c:v>
                </c:pt>
                <c:pt idx="18">
                  <c:v>120.8</c:v>
                </c:pt>
                <c:pt idx="19">
                  <c:v>121.6</c:v>
                </c:pt>
                <c:pt idx="20">
                  <c:v>122.3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BF7-4BED-82F3-93469A06ABFF}"/>
            </c:ext>
          </c:extLst>
        </c:ser>
        <c:ser>
          <c:idx val="3"/>
          <c:order val="3"/>
          <c:tx>
            <c:strRef>
              <c:f>Taul1!$G$198</c:f>
              <c:strCache>
                <c:ptCount val="1"/>
                <c:pt idx="0">
                  <c:v>Kuopion seutu</c:v>
                </c:pt>
              </c:strCache>
            </c:strRef>
          </c:tx>
          <c:spPr>
            <a:ln w="571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multiLvlStrRef>
              <c:f>Taul1!$B$199:$C$219</c:f>
              <c:multiLvlStrCache>
                <c:ptCount val="21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Taul1!$G$199:$G$219</c:f>
              <c:numCache>
                <c:formatCode>General</c:formatCode>
                <c:ptCount val="21"/>
                <c:pt idx="0">
                  <c:v>99.6</c:v>
                </c:pt>
                <c:pt idx="1">
                  <c:v>99.7</c:v>
                </c:pt>
                <c:pt idx="2">
                  <c:v>100.3</c:v>
                </c:pt>
                <c:pt idx="3">
                  <c:v>100.4</c:v>
                </c:pt>
                <c:pt idx="4">
                  <c:v>101.7</c:v>
                </c:pt>
                <c:pt idx="5">
                  <c:v>103.1</c:v>
                </c:pt>
                <c:pt idx="6">
                  <c:v>104.2</c:v>
                </c:pt>
                <c:pt idx="7">
                  <c:v>105.3</c:v>
                </c:pt>
                <c:pt idx="8">
                  <c:v>106.6</c:v>
                </c:pt>
                <c:pt idx="9">
                  <c:v>108</c:v>
                </c:pt>
                <c:pt idx="10">
                  <c:v>108.6</c:v>
                </c:pt>
                <c:pt idx="11">
                  <c:v>110</c:v>
                </c:pt>
                <c:pt idx="12">
                  <c:v>111.8</c:v>
                </c:pt>
                <c:pt idx="13">
                  <c:v>113.6</c:v>
                </c:pt>
                <c:pt idx="14">
                  <c:v>115.2</c:v>
                </c:pt>
                <c:pt idx="15">
                  <c:v>117.8</c:v>
                </c:pt>
                <c:pt idx="16">
                  <c:v>120.5</c:v>
                </c:pt>
                <c:pt idx="17">
                  <c:v>121.6</c:v>
                </c:pt>
                <c:pt idx="18">
                  <c:v>123.2</c:v>
                </c:pt>
                <c:pt idx="19">
                  <c:v>123.4</c:v>
                </c:pt>
                <c:pt idx="20">
                  <c:v>121.5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BF7-4BED-82F3-93469A06ABFF}"/>
            </c:ext>
          </c:extLst>
        </c:ser>
        <c:ser>
          <c:idx val="4"/>
          <c:order val="4"/>
          <c:tx>
            <c:strRef>
              <c:f>Taul1!$H$198</c:f>
              <c:strCache>
                <c:ptCount val="1"/>
                <c:pt idx="0">
                  <c:v>Jyväskylän seutu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multiLvlStrRef>
              <c:f>Taul1!$B$199:$C$219</c:f>
              <c:multiLvlStrCache>
                <c:ptCount val="21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Taul1!$H$199:$H$219</c:f>
              <c:numCache>
                <c:formatCode>General</c:formatCode>
                <c:ptCount val="21"/>
                <c:pt idx="0">
                  <c:v>98.9</c:v>
                </c:pt>
                <c:pt idx="1">
                  <c:v>100.5</c:v>
                </c:pt>
                <c:pt idx="2">
                  <c:v>101.1</c:v>
                </c:pt>
                <c:pt idx="3">
                  <c:v>100.6</c:v>
                </c:pt>
                <c:pt idx="4">
                  <c:v>101.4</c:v>
                </c:pt>
                <c:pt idx="5">
                  <c:v>103.4</c:v>
                </c:pt>
                <c:pt idx="6">
                  <c:v>105.3</c:v>
                </c:pt>
                <c:pt idx="7">
                  <c:v>107.1</c:v>
                </c:pt>
                <c:pt idx="8">
                  <c:v>108.8</c:v>
                </c:pt>
                <c:pt idx="9">
                  <c:v>110.9</c:v>
                </c:pt>
                <c:pt idx="10">
                  <c:v>112.2</c:v>
                </c:pt>
                <c:pt idx="11">
                  <c:v>113.6</c:v>
                </c:pt>
                <c:pt idx="12">
                  <c:v>114.9</c:v>
                </c:pt>
                <c:pt idx="13">
                  <c:v>115.5</c:v>
                </c:pt>
                <c:pt idx="14">
                  <c:v>115.9</c:v>
                </c:pt>
                <c:pt idx="15">
                  <c:v>117.3</c:v>
                </c:pt>
                <c:pt idx="16">
                  <c:v>118.8</c:v>
                </c:pt>
                <c:pt idx="17">
                  <c:v>119.9</c:v>
                </c:pt>
                <c:pt idx="18">
                  <c:v>121.8</c:v>
                </c:pt>
                <c:pt idx="19">
                  <c:v>123.7</c:v>
                </c:pt>
                <c:pt idx="20">
                  <c:v>124.8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BF7-4BED-82F3-93469A06ABFF}"/>
            </c:ext>
          </c:extLst>
        </c:ser>
        <c:ser>
          <c:idx val="5"/>
          <c:order val="5"/>
          <c:tx>
            <c:strRef>
              <c:f>Taul1!$I$198</c:f>
              <c:strCache>
                <c:ptCount val="1"/>
                <c:pt idx="0">
                  <c:v>Seinäjoen seutu</c:v>
                </c:pt>
              </c:strCache>
            </c:strRef>
          </c:tx>
          <c:spPr>
            <a:ln w="5715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multiLvlStrRef>
              <c:f>Taul1!$B$199:$C$219</c:f>
              <c:multiLvlStrCache>
                <c:ptCount val="21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Taul1!$I$199:$I$219</c:f>
              <c:numCache>
                <c:formatCode>General</c:formatCode>
                <c:ptCount val="21"/>
                <c:pt idx="0">
                  <c:v>99.9</c:v>
                </c:pt>
                <c:pt idx="1">
                  <c:v>100.4</c:v>
                </c:pt>
                <c:pt idx="2">
                  <c:v>100.2</c:v>
                </c:pt>
                <c:pt idx="3">
                  <c:v>100</c:v>
                </c:pt>
                <c:pt idx="4">
                  <c:v>101.3</c:v>
                </c:pt>
                <c:pt idx="5">
                  <c:v>101.3</c:v>
                </c:pt>
                <c:pt idx="6">
                  <c:v>101</c:v>
                </c:pt>
                <c:pt idx="7">
                  <c:v>99.9</c:v>
                </c:pt>
                <c:pt idx="8">
                  <c:v>98.5</c:v>
                </c:pt>
                <c:pt idx="9">
                  <c:v>98.7</c:v>
                </c:pt>
                <c:pt idx="10">
                  <c:v>99.5</c:v>
                </c:pt>
                <c:pt idx="11">
                  <c:v>101.6</c:v>
                </c:pt>
                <c:pt idx="12">
                  <c:v>102.8</c:v>
                </c:pt>
                <c:pt idx="13">
                  <c:v>103.5</c:v>
                </c:pt>
                <c:pt idx="14">
                  <c:v>104.7</c:v>
                </c:pt>
                <c:pt idx="15">
                  <c:v>106.2</c:v>
                </c:pt>
                <c:pt idx="16">
                  <c:v>106.7</c:v>
                </c:pt>
                <c:pt idx="17">
                  <c:v>106.5</c:v>
                </c:pt>
                <c:pt idx="18">
                  <c:v>106.9</c:v>
                </c:pt>
                <c:pt idx="19">
                  <c:v>108.1</c:v>
                </c:pt>
                <c:pt idx="20">
                  <c:v>108.9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BF7-4BED-82F3-93469A06ABFF}"/>
            </c:ext>
          </c:extLst>
        </c:ser>
        <c:ser>
          <c:idx val="6"/>
          <c:order val="6"/>
          <c:tx>
            <c:strRef>
              <c:f>Taul1!$J$198</c:f>
              <c:strCache>
                <c:ptCount val="1"/>
                <c:pt idx="0">
                  <c:v>Vaasan seutu</c:v>
                </c:pt>
              </c:strCache>
            </c:strRef>
          </c:tx>
          <c:spPr>
            <a:ln w="571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Taul1!$B$199:$C$219</c:f>
              <c:multiLvlStrCache>
                <c:ptCount val="21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Taul1!$J$199:$J$219</c:f>
              <c:numCache>
                <c:formatCode>General</c:formatCode>
                <c:ptCount val="21"/>
                <c:pt idx="0">
                  <c:v>100.7</c:v>
                </c:pt>
                <c:pt idx="1">
                  <c:v>101</c:v>
                </c:pt>
                <c:pt idx="2">
                  <c:v>98.2</c:v>
                </c:pt>
                <c:pt idx="3">
                  <c:v>95.9</c:v>
                </c:pt>
                <c:pt idx="4">
                  <c:v>95.5</c:v>
                </c:pt>
                <c:pt idx="5">
                  <c:v>97.1</c:v>
                </c:pt>
                <c:pt idx="6">
                  <c:v>99.3</c:v>
                </c:pt>
                <c:pt idx="7">
                  <c:v>101.1</c:v>
                </c:pt>
                <c:pt idx="8">
                  <c:v>100.4</c:v>
                </c:pt>
                <c:pt idx="9">
                  <c:v>102.4</c:v>
                </c:pt>
                <c:pt idx="10">
                  <c:v>99.9</c:v>
                </c:pt>
                <c:pt idx="11">
                  <c:v>97.9</c:v>
                </c:pt>
                <c:pt idx="12">
                  <c:v>100.2</c:v>
                </c:pt>
                <c:pt idx="13">
                  <c:v>100.1</c:v>
                </c:pt>
                <c:pt idx="14">
                  <c:v>105.3</c:v>
                </c:pt>
                <c:pt idx="15">
                  <c:v>102.9</c:v>
                </c:pt>
                <c:pt idx="16">
                  <c:v>102.8</c:v>
                </c:pt>
                <c:pt idx="17">
                  <c:v>101.7</c:v>
                </c:pt>
                <c:pt idx="18">
                  <c:v>101.4</c:v>
                </c:pt>
                <c:pt idx="19">
                  <c:v>105.8</c:v>
                </c:pt>
                <c:pt idx="20">
                  <c:v>107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BF7-4BED-82F3-93469A06ABFF}"/>
            </c:ext>
          </c:extLst>
        </c:ser>
        <c:ser>
          <c:idx val="7"/>
          <c:order val="7"/>
          <c:tx>
            <c:strRef>
              <c:f>Taul1!$K$198</c:f>
              <c:strCache>
                <c:ptCount val="1"/>
                <c:pt idx="0">
                  <c:v>Oulun seutu</c:v>
                </c:pt>
              </c:strCache>
            </c:strRef>
          </c:tx>
          <c:spPr>
            <a:ln w="5715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Taul1!$B$199:$C$219</c:f>
              <c:multiLvlStrCache>
                <c:ptCount val="21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Taul1!$K$199:$K$219</c:f>
              <c:numCache>
                <c:formatCode>General</c:formatCode>
                <c:ptCount val="21"/>
                <c:pt idx="0">
                  <c:v>99.3</c:v>
                </c:pt>
                <c:pt idx="1">
                  <c:v>100</c:v>
                </c:pt>
                <c:pt idx="2">
                  <c:v>99.5</c:v>
                </c:pt>
                <c:pt idx="3">
                  <c:v>100.6</c:v>
                </c:pt>
                <c:pt idx="4">
                  <c:v>101.9</c:v>
                </c:pt>
                <c:pt idx="5">
                  <c:v>102.6</c:v>
                </c:pt>
                <c:pt idx="6">
                  <c:v>103.1</c:v>
                </c:pt>
                <c:pt idx="7">
                  <c:v>104.4</c:v>
                </c:pt>
                <c:pt idx="8">
                  <c:v>108.5</c:v>
                </c:pt>
                <c:pt idx="9">
                  <c:v>110.3</c:v>
                </c:pt>
                <c:pt idx="10">
                  <c:v>110.9</c:v>
                </c:pt>
                <c:pt idx="11">
                  <c:v>112.2</c:v>
                </c:pt>
                <c:pt idx="12">
                  <c:v>114.6</c:v>
                </c:pt>
                <c:pt idx="13">
                  <c:v>115.9</c:v>
                </c:pt>
                <c:pt idx="14">
                  <c:v>117.3</c:v>
                </c:pt>
                <c:pt idx="15">
                  <c:v>118.5</c:v>
                </c:pt>
                <c:pt idx="16">
                  <c:v>122</c:v>
                </c:pt>
                <c:pt idx="17">
                  <c:v>124.1</c:v>
                </c:pt>
                <c:pt idx="18">
                  <c:v>127.6</c:v>
                </c:pt>
                <c:pt idx="19">
                  <c:v>126</c:v>
                </c:pt>
                <c:pt idx="20">
                  <c:v>122.9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BF7-4BED-82F3-93469A06AB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82274808"/>
        <c:axId val="682282680"/>
      </c:lineChart>
      <c:catAx>
        <c:axId val="682274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82282680"/>
        <c:crosses val="autoZero"/>
        <c:auto val="1"/>
        <c:lblAlgn val="ctr"/>
        <c:lblOffset val="100"/>
        <c:noMultiLvlLbl val="0"/>
      </c:catAx>
      <c:valAx>
        <c:axId val="682282680"/>
        <c:scaling>
          <c:orientation val="minMax"/>
          <c:max val="140"/>
          <c:min val="9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82274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2400" b="1" dirty="0"/>
              <a:t>Jyväskylän seudun  ja muiden kasvukeskusten yritysten</a:t>
            </a:r>
            <a:r>
              <a:rPr lang="fi-FI" sz="2400" b="1" baseline="0" dirty="0"/>
              <a:t> </a:t>
            </a:r>
            <a:r>
              <a:rPr lang="fi-FI" sz="2400" b="1" dirty="0"/>
              <a:t>henkilöstömäärän</a:t>
            </a:r>
            <a:r>
              <a:rPr lang="fi-FI" sz="2400" b="1" baseline="0" dirty="0"/>
              <a:t> kehitys 2015-1Q/2020</a:t>
            </a:r>
            <a:endParaRPr lang="fi-FI" sz="2400" b="1" dirty="0"/>
          </a:p>
        </c:rich>
      </c:tx>
      <c:layout>
        <c:manualLayout>
          <c:xMode val="edge"/>
          <c:yMode val="edge"/>
          <c:x val="0.11820481436148511"/>
          <c:y val="2.4816694867456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Taul1!$D$332</c:f>
              <c:strCache>
                <c:ptCount val="1"/>
                <c:pt idx="0">
                  <c:v>Koko maa</c:v>
                </c:pt>
              </c:strCache>
            </c:strRef>
          </c:tx>
          <c:spPr>
            <a:ln w="571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multiLvlStrRef>
              <c:f>Taul1!$B$333:$C$353</c:f>
              <c:multiLvlStrCache>
                <c:ptCount val="21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Taul1!$D$333:$D$353</c:f>
              <c:numCache>
                <c:formatCode>General</c:formatCode>
                <c:ptCount val="21"/>
                <c:pt idx="0">
                  <c:v>100.1</c:v>
                </c:pt>
                <c:pt idx="1">
                  <c:v>100.2</c:v>
                </c:pt>
                <c:pt idx="2">
                  <c:v>99.9</c:v>
                </c:pt>
                <c:pt idx="3">
                  <c:v>100.2</c:v>
                </c:pt>
                <c:pt idx="4">
                  <c:v>100.7</c:v>
                </c:pt>
                <c:pt idx="5">
                  <c:v>100.6</c:v>
                </c:pt>
                <c:pt idx="6">
                  <c:v>100.8</c:v>
                </c:pt>
                <c:pt idx="7">
                  <c:v>101</c:v>
                </c:pt>
                <c:pt idx="8">
                  <c:v>101.6</c:v>
                </c:pt>
                <c:pt idx="9">
                  <c:v>102</c:v>
                </c:pt>
                <c:pt idx="10">
                  <c:v>102.7</c:v>
                </c:pt>
                <c:pt idx="11">
                  <c:v>103.2</c:v>
                </c:pt>
                <c:pt idx="12">
                  <c:v>104.1</c:v>
                </c:pt>
                <c:pt idx="13">
                  <c:v>104.9</c:v>
                </c:pt>
                <c:pt idx="14">
                  <c:v>105.6</c:v>
                </c:pt>
                <c:pt idx="15">
                  <c:v>106.2</c:v>
                </c:pt>
                <c:pt idx="16">
                  <c:v>105.9</c:v>
                </c:pt>
                <c:pt idx="17">
                  <c:v>106.4</c:v>
                </c:pt>
                <c:pt idx="18">
                  <c:v>106.5</c:v>
                </c:pt>
                <c:pt idx="19">
                  <c:v>106.8</c:v>
                </c:pt>
                <c:pt idx="20">
                  <c:v>107.2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754-41AC-BABF-4B3E5A80C09A}"/>
            </c:ext>
          </c:extLst>
        </c:ser>
        <c:ser>
          <c:idx val="1"/>
          <c:order val="1"/>
          <c:tx>
            <c:strRef>
              <c:f>Taul1!$E$332</c:f>
              <c:strCache>
                <c:ptCount val="1"/>
                <c:pt idx="0">
                  <c:v>Helsingin seutu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Taul1!$B$333:$C$353</c:f>
              <c:multiLvlStrCache>
                <c:ptCount val="21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Taul1!$E$333:$E$353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100.1</c:v>
                </c:pt>
                <c:pt idx="3">
                  <c:v>100.4</c:v>
                </c:pt>
                <c:pt idx="4">
                  <c:v>101.1</c:v>
                </c:pt>
                <c:pt idx="5">
                  <c:v>101.4</c:v>
                </c:pt>
                <c:pt idx="6">
                  <c:v>101.8</c:v>
                </c:pt>
                <c:pt idx="7">
                  <c:v>102.2</c:v>
                </c:pt>
                <c:pt idx="8">
                  <c:v>103.1</c:v>
                </c:pt>
                <c:pt idx="9">
                  <c:v>103.8</c:v>
                </c:pt>
                <c:pt idx="10">
                  <c:v>104.5</c:v>
                </c:pt>
                <c:pt idx="11">
                  <c:v>105.3</c:v>
                </c:pt>
                <c:pt idx="12">
                  <c:v>106.6</c:v>
                </c:pt>
                <c:pt idx="13">
                  <c:v>107.7</c:v>
                </c:pt>
                <c:pt idx="14">
                  <c:v>108.7</c:v>
                </c:pt>
                <c:pt idx="15">
                  <c:v>109.5</c:v>
                </c:pt>
                <c:pt idx="16">
                  <c:v>109.5</c:v>
                </c:pt>
                <c:pt idx="17">
                  <c:v>110.1</c:v>
                </c:pt>
                <c:pt idx="18">
                  <c:v>110.6</c:v>
                </c:pt>
                <c:pt idx="19">
                  <c:v>111.2</c:v>
                </c:pt>
                <c:pt idx="20">
                  <c:v>111.9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754-41AC-BABF-4B3E5A80C09A}"/>
            </c:ext>
          </c:extLst>
        </c:ser>
        <c:ser>
          <c:idx val="2"/>
          <c:order val="2"/>
          <c:tx>
            <c:strRef>
              <c:f>Taul1!$F$332</c:f>
              <c:strCache>
                <c:ptCount val="1"/>
                <c:pt idx="0">
                  <c:v>Tampereen seutu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multiLvlStrRef>
              <c:f>Taul1!$B$333:$C$353</c:f>
              <c:multiLvlStrCache>
                <c:ptCount val="21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Taul1!$F$333:$F$353</c:f>
              <c:numCache>
                <c:formatCode>General</c:formatCode>
                <c:ptCount val="21"/>
                <c:pt idx="0">
                  <c:v>99.5</c:v>
                </c:pt>
                <c:pt idx="1">
                  <c:v>100</c:v>
                </c:pt>
                <c:pt idx="2">
                  <c:v>100.1</c:v>
                </c:pt>
                <c:pt idx="3">
                  <c:v>100.5</c:v>
                </c:pt>
                <c:pt idx="4">
                  <c:v>100.9</c:v>
                </c:pt>
                <c:pt idx="5">
                  <c:v>101.2</c:v>
                </c:pt>
                <c:pt idx="6">
                  <c:v>101.4</c:v>
                </c:pt>
                <c:pt idx="7">
                  <c:v>101.5</c:v>
                </c:pt>
                <c:pt idx="8">
                  <c:v>102.4</c:v>
                </c:pt>
                <c:pt idx="9">
                  <c:v>103.4</c:v>
                </c:pt>
                <c:pt idx="10">
                  <c:v>104.5</c:v>
                </c:pt>
                <c:pt idx="11">
                  <c:v>105.5</c:v>
                </c:pt>
                <c:pt idx="12">
                  <c:v>106.9</c:v>
                </c:pt>
                <c:pt idx="13">
                  <c:v>108</c:v>
                </c:pt>
                <c:pt idx="14">
                  <c:v>108.7</c:v>
                </c:pt>
                <c:pt idx="15">
                  <c:v>109.2</c:v>
                </c:pt>
                <c:pt idx="16">
                  <c:v>109</c:v>
                </c:pt>
                <c:pt idx="17">
                  <c:v>109.2</c:v>
                </c:pt>
                <c:pt idx="18">
                  <c:v>109.4</c:v>
                </c:pt>
                <c:pt idx="19">
                  <c:v>110</c:v>
                </c:pt>
                <c:pt idx="20">
                  <c:v>110.3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754-41AC-BABF-4B3E5A80C09A}"/>
            </c:ext>
          </c:extLst>
        </c:ser>
        <c:ser>
          <c:idx val="3"/>
          <c:order val="3"/>
          <c:tx>
            <c:strRef>
              <c:f>Taul1!$G$332</c:f>
              <c:strCache>
                <c:ptCount val="1"/>
                <c:pt idx="0">
                  <c:v>Kuopion seutu</c:v>
                </c:pt>
              </c:strCache>
            </c:strRef>
          </c:tx>
          <c:spPr>
            <a:ln w="571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multiLvlStrRef>
              <c:f>Taul1!$B$333:$C$353</c:f>
              <c:multiLvlStrCache>
                <c:ptCount val="21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Taul1!$G$333:$G$353</c:f>
              <c:numCache>
                <c:formatCode>General</c:formatCode>
                <c:ptCount val="21"/>
                <c:pt idx="0">
                  <c:v>100.2</c:v>
                </c:pt>
                <c:pt idx="1">
                  <c:v>100.1</c:v>
                </c:pt>
                <c:pt idx="2">
                  <c:v>99.8</c:v>
                </c:pt>
                <c:pt idx="3">
                  <c:v>100.4</c:v>
                </c:pt>
                <c:pt idx="4">
                  <c:v>101.9</c:v>
                </c:pt>
                <c:pt idx="5">
                  <c:v>102.5</c:v>
                </c:pt>
                <c:pt idx="6">
                  <c:v>103.3</c:v>
                </c:pt>
                <c:pt idx="7">
                  <c:v>103.7</c:v>
                </c:pt>
                <c:pt idx="8">
                  <c:v>103.9</c:v>
                </c:pt>
                <c:pt idx="9">
                  <c:v>104.1</c:v>
                </c:pt>
                <c:pt idx="10">
                  <c:v>105.1</c:v>
                </c:pt>
                <c:pt idx="11">
                  <c:v>105.8</c:v>
                </c:pt>
                <c:pt idx="12">
                  <c:v>107.1</c:v>
                </c:pt>
                <c:pt idx="13">
                  <c:v>108.3</c:v>
                </c:pt>
                <c:pt idx="14">
                  <c:v>109.6</c:v>
                </c:pt>
                <c:pt idx="15">
                  <c:v>110.8</c:v>
                </c:pt>
                <c:pt idx="16">
                  <c:v>111</c:v>
                </c:pt>
                <c:pt idx="17">
                  <c:v>112.2</c:v>
                </c:pt>
                <c:pt idx="18">
                  <c:v>112.5</c:v>
                </c:pt>
                <c:pt idx="19">
                  <c:v>112.7</c:v>
                </c:pt>
                <c:pt idx="20">
                  <c:v>112.4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754-41AC-BABF-4B3E5A80C09A}"/>
            </c:ext>
          </c:extLst>
        </c:ser>
        <c:ser>
          <c:idx val="4"/>
          <c:order val="4"/>
          <c:tx>
            <c:strRef>
              <c:f>Taul1!$H$332</c:f>
              <c:strCache>
                <c:ptCount val="1"/>
                <c:pt idx="0">
                  <c:v>Jyväskylän seutu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multiLvlStrRef>
              <c:f>Taul1!$B$333:$C$353</c:f>
              <c:multiLvlStrCache>
                <c:ptCount val="21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Taul1!$H$333:$H$353</c:f>
              <c:numCache>
                <c:formatCode>General</c:formatCode>
                <c:ptCount val="21"/>
                <c:pt idx="0">
                  <c:v>100.3</c:v>
                </c:pt>
                <c:pt idx="1">
                  <c:v>99.9</c:v>
                </c:pt>
                <c:pt idx="2">
                  <c:v>99.8</c:v>
                </c:pt>
                <c:pt idx="3">
                  <c:v>100.2</c:v>
                </c:pt>
                <c:pt idx="4">
                  <c:v>100.6</c:v>
                </c:pt>
                <c:pt idx="5">
                  <c:v>101</c:v>
                </c:pt>
                <c:pt idx="6">
                  <c:v>101.5</c:v>
                </c:pt>
                <c:pt idx="7">
                  <c:v>102</c:v>
                </c:pt>
                <c:pt idx="8">
                  <c:v>103</c:v>
                </c:pt>
                <c:pt idx="9">
                  <c:v>103.7</c:v>
                </c:pt>
                <c:pt idx="10">
                  <c:v>104.4</c:v>
                </c:pt>
                <c:pt idx="11">
                  <c:v>105.2</c:v>
                </c:pt>
                <c:pt idx="12">
                  <c:v>105.8</c:v>
                </c:pt>
                <c:pt idx="13">
                  <c:v>106.7</c:v>
                </c:pt>
                <c:pt idx="14">
                  <c:v>107.5</c:v>
                </c:pt>
                <c:pt idx="15">
                  <c:v>107.9</c:v>
                </c:pt>
                <c:pt idx="16">
                  <c:v>107.5</c:v>
                </c:pt>
                <c:pt idx="17">
                  <c:v>108</c:v>
                </c:pt>
                <c:pt idx="18">
                  <c:v>108.2</c:v>
                </c:pt>
                <c:pt idx="19">
                  <c:v>108.7</c:v>
                </c:pt>
                <c:pt idx="20">
                  <c:v>110.1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754-41AC-BABF-4B3E5A80C09A}"/>
            </c:ext>
          </c:extLst>
        </c:ser>
        <c:ser>
          <c:idx val="5"/>
          <c:order val="5"/>
          <c:tx>
            <c:strRef>
              <c:f>Taul1!$I$332</c:f>
              <c:strCache>
                <c:ptCount val="1"/>
                <c:pt idx="0">
                  <c:v>Seinäjoen seutu</c:v>
                </c:pt>
              </c:strCache>
            </c:strRef>
          </c:tx>
          <c:spPr>
            <a:ln w="571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multiLvlStrRef>
              <c:f>Taul1!$B$333:$C$353</c:f>
              <c:multiLvlStrCache>
                <c:ptCount val="21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Taul1!$I$333:$I$353</c:f>
              <c:numCache>
                <c:formatCode>General</c:formatCode>
                <c:ptCount val="21"/>
                <c:pt idx="0">
                  <c:v>100.1</c:v>
                </c:pt>
                <c:pt idx="1">
                  <c:v>100.3</c:v>
                </c:pt>
                <c:pt idx="2">
                  <c:v>99.6</c:v>
                </c:pt>
                <c:pt idx="3">
                  <c:v>100</c:v>
                </c:pt>
                <c:pt idx="4">
                  <c:v>100.5</c:v>
                </c:pt>
                <c:pt idx="5">
                  <c:v>100.3</c:v>
                </c:pt>
                <c:pt idx="6">
                  <c:v>100.8</c:v>
                </c:pt>
                <c:pt idx="7">
                  <c:v>101.1</c:v>
                </c:pt>
                <c:pt idx="8">
                  <c:v>101.5</c:v>
                </c:pt>
                <c:pt idx="9">
                  <c:v>101.5</c:v>
                </c:pt>
                <c:pt idx="10">
                  <c:v>102.4</c:v>
                </c:pt>
                <c:pt idx="11">
                  <c:v>103.3</c:v>
                </c:pt>
                <c:pt idx="12">
                  <c:v>103.7</c:v>
                </c:pt>
                <c:pt idx="13">
                  <c:v>104.3</c:v>
                </c:pt>
                <c:pt idx="14">
                  <c:v>105.5</c:v>
                </c:pt>
                <c:pt idx="15">
                  <c:v>106.6</c:v>
                </c:pt>
                <c:pt idx="16">
                  <c:v>105.6</c:v>
                </c:pt>
                <c:pt idx="17">
                  <c:v>106.6</c:v>
                </c:pt>
                <c:pt idx="18">
                  <c:v>106.4</c:v>
                </c:pt>
                <c:pt idx="19">
                  <c:v>106.6</c:v>
                </c:pt>
                <c:pt idx="20">
                  <c:v>106.7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754-41AC-BABF-4B3E5A80C09A}"/>
            </c:ext>
          </c:extLst>
        </c:ser>
        <c:ser>
          <c:idx val="6"/>
          <c:order val="6"/>
          <c:tx>
            <c:strRef>
              <c:f>Taul1!$J$332</c:f>
              <c:strCache>
                <c:ptCount val="1"/>
                <c:pt idx="0">
                  <c:v>Vaasan seutu</c:v>
                </c:pt>
              </c:strCache>
            </c:strRef>
          </c:tx>
          <c:spPr>
            <a:ln w="57150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Taul1!$B$333:$C$353</c:f>
              <c:multiLvlStrCache>
                <c:ptCount val="21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Taul1!$J$333:$J$353</c:f>
              <c:numCache>
                <c:formatCode>General</c:formatCode>
                <c:ptCount val="21"/>
                <c:pt idx="0">
                  <c:v>100.4</c:v>
                </c:pt>
                <c:pt idx="1">
                  <c:v>100.3</c:v>
                </c:pt>
                <c:pt idx="2">
                  <c:v>99.7</c:v>
                </c:pt>
                <c:pt idx="3">
                  <c:v>99.2</c:v>
                </c:pt>
                <c:pt idx="4">
                  <c:v>98.7</c:v>
                </c:pt>
                <c:pt idx="5">
                  <c:v>98.2</c:v>
                </c:pt>
                <c:pt idx="6">
                  <c:v>97.9</c:v>
                </c:pt>
                <c:pt idx="7">
                  <c:v>97.6</c:v>
                </c:pt>
                <c:pt idx="8">
                  <c:v>97.2</c:v>
                </c:pt>
                <c:pt idx="9">
                  <c:v>97.2</c:v>
                </c:pt>
                <c:pt idx="10">
                  <c:v>97.6</c:v>
                </c:pt>
                <c:pt idx="11">
                  <c:v>98.1</c:v>
                </c:pt>
                <c:pt idx="12">
                  <c:v>98.5</c:v>
                </c:pt>
                <c:pt idx="13">
                  <c:v>98.8</c:v>
                </c:pt>
                <c:pt idx="14">
                  <c:v>99.2</c:v>
                </c:pt>
                <c:pt idx="15">
                  <c:v>99.5</c:v>
                </c:pt>
                <c:pt idx="16">
                  <c:v>99.8</c:v>
                </c:pt>
                <c:pt idx="17">
                  <c:v>100.2</c:v>
                </c:pt>
                <c:pt idx="18">
                  <c:v>100.3</c:v>
                </c:pt>
                <c:pt idx="19">
                  <c:v>100.3</c:v>
                </c:pt>
                <c:pt idx="20">
                  <c:v>100.5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754-41AC-BABF-4B3E5A80C09A}"/>
            </c:ext>
          </c:extLst>
        </c:ser>
        <c:ser>
          <c:idx val="7"/>
          <c:order val="7"/>
          <c:tx>
            <c:strRef>
              <c:f>Taul1!$K$332</c:f>
              <c:strCache>
                <c:ptCount val="1"/>
                <c:pt idx="0">
                  <c:v>Oulun seutu</c:v>
                </c:pt>
              </c:strCache>
            </c:strRef>
          </c:tx>
          <c:spPr>
            <a:ln w="5715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Taul1!$B$333:$C$353</c:f>
              <c:multiLvlStrCache>
                <c:ptCount val="21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Taul1!$K$333:$K$353</c:f>
              <c:numCache>
                <c:formatCode>General</c:formatCode>
                <c:ptCount val="21"/>
                <c:pt idx="0">
                  <c:v>99.8</c:v>
                </c:pt>
                <c:pt idx="1">
                  <c:v>100</c:v>
                </c:pt>
                <c:pt idx="2">
                  <c:v>99.9</c:v>
                </c:pt>
                <c:pt idx="3">
                  <c:v>100.1</c:v>
                </c:pt>
                <c:pt idx="4">
                  <c:v>100.5</c:v>
                </c:pt>
                <c:pt idx="5">
                  <c:v>100.9</c:v>
                </c:pt>
                <c:pt idx="6">
                  <c:v>101.3</c:v>
                </c:pt>
                <c:pt idx="7">
                  <c:v>101.8</c:v>
                </c:pt>
                <c:pt idx="8">
                  <c:v>101.9</c:v>
                </c:pt>
                <c:pt idx="9">
                  <c:v>102.5</c:v>
                </c:pt>
                <c:pt idx="10">
                  <c:v>103.6</c:v>
                </c:pt>
                <c:pt idx="11">
                  <c:v>104.9</c:v>
                </c:pt>
                <c:pt idx="12">
                  <c:v>106.7</c:v>
                </c:pt>
                <c:pt idx="13">
                  <c:v>108.4</c:v>
                </c:pt>
                <c:pt idx="14">
                  <c:v>109.9</c:v>
                </c:pt>
                <c:pt idx="15">
                  <c:v>111.3</c:v>
                </c:pt>
                <c:pt idx="16">
                  <c:v>112.6</c:v>
                </c:pt>
                <c:pt idx="17">
                  <c:v>114.1</c:v>
                </c:pt>
                <c:pt idx="18">
                  <c:v>115.4</c:v>
                </c:pt>
                <c:pt idx="19">
                  <c:v>116.8</c:v>
                </c:pt>
                <c:pt idx="20">
                  <c:v>118.2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754-41AC-BABF-4B3E5A80C0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2992640"/>
        <c:axId val="782993296"/>
      </c:lineChart>
      <c:catAx>
        <c:axId val="782992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82993296"/>
        <c:crosses val="autoZero"/>
        <c:auto val="1"/>
        <c:lblAlgn val="ctr"/>
        <c:lblOffset val="100"/>
        <c:noMultiLvlLbl val="0"/>
      </c:catAx>
      <c:valAx>
        <c:axId val="782993296"/>
        <c:scaling>
          <c:orientation val="minMax"/>
          <c:max val="120"/>
          <c:min val="9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82992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2400" b="1" dirty="0"/>
              <a:t>Jämsän,</a:t>
            </a:r>
            <a:r>
              <a:rPr lang="fi-FI" sz="2400" b="1" baseline="0" dirty="0"/>
              <a:t> </a:t>
            </a:r>
            <a:r>
              <a:rPr lang="fi-FI" sz="2400" b="1" dirty="0"/>
              <a:t>Äänekosken ja verrokkiseutujen  liikevaihdon kehitys  2015-1Q/2020</a:t>
            </a:r>
          </a:p>
        </c:rich>
      </c:tx>
      <c:layout>
        <c:manualLayout>
          <c:xMode val="edge"/>
          <c:yMode val="edge"/>
          <c:x val="0.12514853131665551"/>
          <c:y val="6.635368394434162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4.2417931275962967E-2"/>
          <c:y val="0.15521345771136916"/>
          <c:w val="0.95225950017117422"/>
          <c:h val="0.61041435460946858"/>
        </c:manualLayout>
      </c:layout>
      <c:lineChart>
        <c:grouping val="standard"/>
        <c:varyColors val="0"/>
        <c:ser>
          <c:idx val="0"/>
          <c:order val="0"/>
          <c:tx>
            <c:strRef>
              <c:f>Taul1!$D$251</c:f>
              <c:strCache>
                <c:ptCount val="1"/>
                <c:pt idx="0">
                  <c:v>Rauman seutu</c:v>
                </c:pt>
              </c:strCache>
            </c:strRef>
          </c:tx>
          <c:spPr>
            <a:ln w="5715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Taul1!$B$252:$C$272</c:f>
              <c:multiLvlStrCache>
                <c:ptCount val="21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Taul1!$D$252:$D$272</c:f>
              <c:numCache>
                <c:formatCode>General</c:formatCode>
                <c:ptCount val="21"/>
                <c:pt idx="0">
                  <c:v>100.3</c:v>
                </c:pt>
                <c:pt idx="1">
                  <c:v>100.3</c:v>
                </c:pt>
                <c:pt idx="2">
                  <c:v>100.1</c:v>
                </c:pt>
                <c:pt idx="3">
                  <c:v>99.6</c:v>
                </c:pt>
                <c:pt idx="4">
                  <c:v>98.9</c:v>
                </c:pt>
                <c:pt idx="5">
                  <c:v>98</c:v>
                </c:pt>
                <c:pt idx="6">
                  <c:v>96.9</c:v>
                </c:pt>
                <c:pt idx="7">
                  <c:v>97.1</c:v>
                </c:pt>
                <c:pt idx="8">
                  <c:v>97.5</c:v>
                </c:pt>
                <c:pt idx="9">
                  <c:v>97.5</c:v>
                </c:pt>
                <c:pt idx="10">
                  <c:v>98.2</c:v>
                </c:pt>
                <c:pt idx="11">
                  <c:v>99.7</c:v>
                </c:pt>
                <c:pt idx="12">
                  <c:v>100.7</c:v>
                </c:pt>
                <c:pt idx="13">
                  <c:v>102</c:v>
                </c:pt>
                <c:pt idx="14">
                  <c:v>103.4</c:v>
                </c:pt>
                <c:pt idx="15">
                  <c:v>103.6</c:v>
                </c:pt>
                <c:pt idx="16">
                  <c:v>103.3</c:v>
                </c:pt>
                <c:pt idx="17">
                  <c:v>102.3</c:v>
                </c:pt>
                <c:pt idx="18">
                  <c:v>101.4</c:v>
                </c:pt>
                <c:pt idx="19">
                  <c:v>100.2</c:v>
                </c:pt>
                <c:pt idx="20">
                  <c:v>99.7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316-4F3F-BC41-0FD4321013DA}"/>
            </c:ext>
          </c:extLst>
        </c:ser>
        <c:ser>
          <c:idx val="1"/>
          <c:order val="1"/>
          <c:tx>
            <c:strRef>
              <c:f>Taul1!$E$251</c:f>
              <c:strCache>
                <c:ptCount val="1"/>
                <c:pt idx="0">
                  <c:v>Etelä-Pirkanmaan seutu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Taul1!$B$252:$C$272</c:f>
              <c:multiLvlStrCache>
                <c:ptCount val="21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Taul1!$E$252:$E$272</c:f>
              <c:numCache>
                <c:formatCode>General</c:formatCode>
                <c:ptCount val="21"/>
                <c:pt idx="0">
                  <c:v>100.5</c:v>
                </c:pt>
                <c:pt idx="1">
                  <c:v>99.2</c:v>
                </c:pt>
                <c:pt idx="2">
                  <c:v>100.4</c:v>
                </c:pt>
                <c:pt idx="3">
                  <c:v>101.4</c:v>
                </c:pt>
                <c:pt idx="4">
                  <c:v>103.2</c:v>
                </c:pt>
                <c:pt idx="5">
                  <c:v>102.2</c:v>
                </c:pt>
                <c:pt idx="6">
                  <c:v>101.2</c:v>
                </c:pt>
                <c:pt idx="7">
                  <c:v>99.3</c:v>
                </c:pt>
                <c:pt idx="8">
                  <c:v>98.2</c:v>
                </c:pt>
                <c:pt idx="9">
                  <c:v>97.7</c:v>
                </c:pt>
                <c:pt idx="10">
                  <c:v>97.6</c:v>
                </c:pt>
                <c:pt idx="11">
                  <c:v>99.9</c:v>
                </c:pt>
                <c:pt idx="12">
                  <c:v>100.1</c:v>
                </c:pt>
                <c:pt idx="13">
                  <c:v>100.4</c:v>
                </c:pt>
                <c:pt idx="14">
                  <c:v>99.1</c:v>
                </c:pt>
                <c:pt idx="15">
                  <c:v>98.5</c:v>
                </c:pt>
                <c:pt idx="16">
                  <c:v>101.8</c:v>
                </c:pt>
                <c:pt idx="17">
                  <c:v>101.7</c:v>
                </c:pt>
                <c:pt idx="18">
                  <c:v>98.4</c:v>
                </c:pt>
                <c:pt idx="19">
                  <c:v>97.1</c:v>
                </c:pt>
                <c:pt idx="20">
                  <c:v>95.6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316-4F3F-BC41-0FD4321013DA}"/>
            </c:ext>
          </c:extLst>
        </c:ser>
        <c:ser>
          <c:idx val="2"/>
          <c:order val="2"/>
          <c:tx>
            <c:strRef>
              <c:f>Taul1!$F$251</c:f>
              <c:strCache>
                <c:ptCount val="1"/>
                <c:pt idx="0">
                  <c:v>Imatran seutu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multiLvlStrRef>
              <c:f>Taul1!$B$252:$C$272</c:f>
              <c:multiLvlStrCache>
                <c:ptCount val="21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Taul1!$F$252:$F$272</c:f>
              <c:numCache>
                <c:formatCode>General</c:formatCode>
                <c:ptCount val="21"/>
                <c:pt idx="0">
                  <c:v>101.1</c:v>
                </c:pt>
                <c:pt idx="1">
                  <c:v>100.3</c:v>
                </c:pt>
                <c:pt idx="2">
                  <c:v>99.6</c:v>
                </c:pt>
                <c:pt idx="3">
                  <c:v>98.7</c:v>
                </c:pt>
                <c:pt idx="4">
                  <c:v>98.6</c:v>
                </c:pt>
                <c:pt idx="5">
                  <c:v>97.9</c:v>
                </c:pt>
                <c:pt idx="6">
                  <c:v>97.6</c:v>
                </c:pt>
                <c:pt idx="7">
                  <c:v>98.1</c:v>
                </c:pt>
                <c:pt idx="8">
                  <c:v>98.3</c:v>
                </c:pt>
                <c:pt idx="9">
                  <c:v>100</c:v>
                </c:pt>
                <c:pt idx="10">
                  <c:v>101.9</c:v>
                </c:pt>
                <c:pt idx="11">
                  <c:v>102.9</c:v>
                </c:pt>
                <c:pt idx="12">
                  <c:v>103.6</c:v>
                </c:pt>
                <c:pt idx="13">
                  <c:v>104.1</c:v>
                </c:pt>
                <c:pt idx="14">
                  <c:v>104</c:v>
                </c:pt>
                <c:pt idx="15">
                  <c:v>104.7</c:v>
                </c:pt>
                <c:pt idx="16">
                  <c:v>105.5</c:v>
                </c:pt>
                <c:pt idx="17">
                  <c:v>105</c:v>
                </c:pt>
                <c:pt idx="18">
                  <c:v>103.7</c:v>
                </c:pt>
                <c:pt idx="19">
                  <c:v>101.4</c:v>
                </c:pt>
                <c:pt idx="20">
                  <c:v>98.6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316-4F3F-BC41-0FD4321013DA}"/>
            </c:ext>
          </c:extLst>
        </c:ser>
        <c:ser>
          <c:idx val="3"/>
          <c:order val="3"/>
          <c:tx>
            <c:strRef>
              <c:f>Taul1!$G$251</c:f>
              <c:strCache>
                <c:ptCount val="1"/>
                <c:pt idx="0">
                  <c:v>Varkauden seutu</c:v>
                </c:pt>
              </c:strCache>
            </c:strRef>
          </c:tx>
          <c:spPr>
            <a:ln w="571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multiLvlStrRef>
              <c:f>Taul1!$B$252:$C$272</c:f>
              <c:multiLvlStrCache>
                <c:ptCount val="21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Taul1!$G$252:$G$272</c:f>
              <c:numCache>
                <c:formatCode>General</c:formatCode>
                <c:ptCount val="21"/>
                <c:pt idx="0">
                  <c:v>100.2</c:v>
                </c:pt>
                <c:pt idx="1">
                  <c:v>100.3</c:v>
                </c:pt>
                <c:pt idx="2">
                  <c:v>100.1</c:v>
                </c:pt>
                <c:pt idx="3">
                  <c:v>99.2</c:v>
                </c:pt>
                <c:pt idx="4">
                  <c:v>99.1</c:v>
                </c:pt>
                <c:pt idx="5">
                  <c:v>100.1</c:v>
                </c:pt>
                <c:pt idx="6">
                  <c:v>103.5</c:v>
                </c:pt>
                <c:pt idx="7">
                  <c:v>106</c:v>
                </c:pt>
                <c:pt idx="8">
                  <c:v>106</c:v>
                </c:pt>
                <c:pt idx="9">
                  <c:v>104</c:v>
                </c:pt>
                <c:pt idx="10">
                  <c:v>106.2</c:v>
                </c:pt>
                <c:pt idx="11">
                  <c:v>110.7</c:v>
                </c:pt>
                <c:pt idx="12">
                  <c:v>111.4</c:v>
                </c:pt>
                <c:pt idx="13">
                  <c:v>110.3</c:v>
                </c:pt>
                <c:pt idx="14">
                  <c:v>110</c:v>
                </c:pt>
                <c:pt idx="15">
                  <c:v>113</c:v>
                </c:pt>
                <c:pt idx="16">
                  <c:v>115.6</c:v>
                </c:pt>
                <c:pt idx="17">
                  <c:v>115.2</c:v>
                </c:pt>
                <c:pt idx="18">
                  <c:v>113.1</c:v>
                </c:pt>
                <c:pt idx="19">
                  <c:v>113.7</c:v>
                </c:pt>
                <c:pt idx="20">
                  <c:v>115.6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316-4F3F-BC41-0FD4321013DA}"/>
            </c:ext>
          </c:extLst>
        </c:ser>
        <c:ser>
          <c:idx val="4"/>
          <c:order val="4"/>
          <c:tx>
            <c:strRef>
              <c:f>Taul1!$H$251</c:f>
              <c:strCache>
                <c:ptCount val="1"/>
                <c:pt idx="0">
                  <c:v>Jämsän seutu</c:v>
                </c:pt>
              </c:strCache>
            </c:strRef>
          </c:tx>
          <c:spPr>
            <a:ln w="571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multiLvlStrRef>
              <c:f>Taul1!$B$252:$C$272</c:f>
              <c:multiLvlStrCache>
                <c:ptCount val="21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Taul1!$H$252:$H$272</c:f>
              <c:numCache>
                <c:formatCode>General</c:formatCode>
                <c:ptCount val="21"/>
                <c:pt idx="0">
                  <c:v>98.8</c:v>
                </c:pt>
                <c:pt idx="1">
                  <c:v>100.2</c:v>
                </c:pt>
                <c:pt idx="2">
                  <c:v>102.1</c:v>
                </c:pt>
                <c:pt idx="3">
                  <c:v>101.8</c:v>
                </c:pt>
                <c:pt idx="4">
                  <c:v>108</c:v>
                </c:pt>
                <c:pt idx="5">
                  <c:v>106.8</c:v>
                </c:pt>
                <c:pt idx="6">
                  <c:v>104.6</c:v>
                </c:pt>
                <c:pt idx="7">
                  <c:v>105.5</c:v>
                </c:pt>
                <c:pt idx="8">
                  <c:v>110.2</c:v>
                </c:pt>
                <c:pt idx="9">
                  <c:v>110</c:v>
                </c:pt>
                <c:pt idx="10">
                  <c:v>110.5</c:v>
                </c:pt>
                <c:pt idx="11">
                  <c:v>112.2</c:v>
                </c:pt>
                <c:pt idx="12">
                  <c:v>111.3</c:v>
                </c:pt>
                <c:pt idx="13">
                  <c:v>113.6</c:v>
                </c:pt>
                <c:pt idx="14">
                  <c:v>114.8</c:v>
                </c:pt>
                <c:pt idx="15">
                  <c:v>116.4</c:v>
                </c:pt>
                <c:pt idx="16">
                  <c:v>117.6</c:v>
                </c:pt>
                <c:pt idx="17">
                  <c:v>114.5</c:v>
                </c:pt>
                <c:pt idx="18">
                  <c:v>109.8</c:v>
                </c:pt>
                <c:pt idx="19">
                  <c:v>108</c:v>
                </c:pt>
                <c:pt idx="20">
                  <c:v>103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316-4F3F-BC41-0FD4321013DA}"/>
            </c:ext>
          </c:extLst>
        </c:ser>
        <c:ser>
          <c:idx val="5"/>
          <c:order val="5"/>
          <c:tx>
            <c:strRef>
              <c:f>Taul1!$I$251</c:f>
              <c:strCache>
                <c:ptCount val="1"/>
                <c:pt idx="0">
                  <c:v>Äänekosken seutu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multiLvlStrRef>
              <c:f>Taul1!$B$252:$C$272</c:f>
              <c:multiLvlStrCache>
                <c:ptCount val="21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Taul1!$I$252:$I$272</c:f>
              <c:numCache>
                <c:formatCode>General</c:formatCode>
                <c:ptCount val="21"/>
                <c:pt idx="0">
                  <c:v>99.3</c:v>
                </c:pt>
                <c:pt idx="1">
                  <c:v>101.6</c:v>
                </c:pt>
                <c:pt idx="2">
                  <c:v>99.5</c:v>
                </c:pt>
                <c:pt idx="3">
                  <c:v>99.5</c:v>
                </c:pt>
                <c:pt idx="4">
                  <c:v>98.6</c:v>
                </c:pt>
                <c:pt idx="5">
                  <c:v>97</c:v>
                </c:pt>
                <c:pt idx="6">
                  <c:v>96</c:v>
                </c:pt>
                <c:pt idx="7">
                  <c:v>96.7</c:v>
                </c:pt>
                <c:pt idx="8">
                  <c:v>95.9</c:v>
                </c:pt>
                <c:pt idx="9">
                  <c:v>99.4</c:v>
                </c:pt>
                <c:pt idx="10">
                  <c:v>105.3</c:v>
                </c:pt>
                <c:pt idx="11">
                  <c:v>115</c:v>
                </c:pt>
                <c:pt idx="12">
                  <c:v>133.19999999999999</c:v>
                </c:pt>
                <c:pt idx="13">
                  <c:v>139.19999999999999</c:v>
                </c:pt>
                <c:pt idx="14">
                  <c:v>141.19999999999999</c:v>
                </c:pt>
                <c:pt idx="15">
                  <c:v>143.5</c:v>
                </c:pt>
                <c:pt idx="16">
                  <c:v>140.1</c:v>
                </c:pt>
                <c:pt idx="17">
                  <c:v>135.9</c:v>
                </c:pt>
                <c:pt idx="18">
                  <c:v>137</c:v>
                </c:pt>
                <c:pt idx="19">
                  <c:v>130.9</c:v>
                </c:pt>
                <c:pt idx="20">
                  <c:v>128.30000000000001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316-4F3F-BC41-0FD4321013DA}"/>
            </c:ext>
          </c:extLst>
        </c:ser>
        <c:ser>
          <c:idx val="6"/>
          <c:order val="6"/>
          <c:tx>
            <c:strRef>
              <c:f>Taul1!$J$251</c:f>
              <c:strCache>
                <c:ptCount val="1"/>
                <c:pt idx="0">
                  <c:v>Kemi-Tornion seutu</c:v>
                </c:pt>
              </c:strCache>
            </c:strRef>
          </c:tx>
          <c:spPr>
            <a:ln w="571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Taul1!$B$252:$C$272</c:f>
              <c:multiLvlStrCache>
                <c:ptCount val="21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</c:lvl>
              </c:multiLvlStrCache>
            </c:multiLvlStrRef>
          </c:cat>
          <c:val>
            <c:numRef>
              <c:f>Taul1!$J$252:$J$272</c:f>
              <c:numCache>
                <c:formatCode>General</c:formatCode>
                <c:ptCount val="21"/>
                <c:pt idx="0">
                  <c:v>100</c:v>
                </c:pt>
                <c:pt idx="1">
                  <c:v>101.3</c:v>
                </c:pt>
                <c:pt idx="2">
                  <c:v>98.8</c:v>
                </c:pt>
                <c:pt idx="3">
                  <c:v>99.5</c:v>
                </c:pt>
                <c:pt idx="4">
                  <c:v>96.2</c:v>
                </c:pt>
                <c:pt idx="5">
                  <c:v>94.1</c:v>
                </c:pt>
                <c:pt idx="6">
                  <c:v>98.6</c:v>
                </c:pt>
                <c:pt idx="7">
                  <c:v>98.8</c:v>
                </c:pt>
                <c:pt idx="8">
                  <c:v>103.7</c:v>
                </c:pt>
                <c:pt idx="9">
                  <c:v>104.2</c:v>
                </c:pt>
                <c:pt idx="10">
                  <c:v>105.4</c:v>
                </c:pt>
                <c:pt idx="11">
                  <c:v>104.2</c:v>
                </c:pt>
                <c:pt idx="12">
                  <c:v>103.6</c:v>
                </c:pt>
                <c:pt idx="13">
                  <c:v>107.3</c:v>
                </c:pt>
                <c:pt idx="14">
                  <c:v>114.5</c:v>
                </c:pt>
                <c:pt idx="15">
                  <c:v>111.4</c:v>
                </c:pt>
                <c:pt idx="16">
                  <c:v>107.6</c:v>
                </c:pt>
                <c:pt idx="17">
                  <c:v>108</c:v>
                </c:pt>
                <c:pt idx="18">
                  <c:v>108</c:v>
                </c:pt>
                <c:pt idx="19">
                  <c:v>106.2</c:v>
                </c:pt>
                <c:pt idx="20">
                  <c:v>101.8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316-4F3F-BC41-0FD4321013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7767488"/>
        <c:axId val="497769128"/>
      </c:lineChart>
      <c:catAx>
        <c:axId val="49776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97769128"/>
        <c:crosses val="autoZero"/>
        <c:auto val="1"/>
        <c:lblAlgn val="ctr"/>
        <c:lblOffset val="100"/>
        <c:noMultiLvlLbl val="0"/>
      </c:catAx>
      <c:valAx>
        <c:axId val="497769128"/>
        <c:scaling>
          <c:orientation val="minMax"/>
          <c:max val="145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9776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6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D06F8E-FEDB-4A96-B1AB-538D16B9B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C954847-3863-4CDE-B9B8-AE6F8609BB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C26A58E-3674-4721-8531-068710801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F15D-B8EB-498A-B290-4986FB28B3BC}" type="datetimeFigureOut">
              <a:rPr lang="fi-FI" smtClean="0"/>
              <a:t>17.8.2020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25E70BA-BF8D-479C-8318-BE973698C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D3B7471-8D97-4CC8-86A3-7062FACCB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B513-F11D-48A1-BEB4-908E702ED70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07343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8740A8-7F53-4C40-BE61-2452575F0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496D290-FB97-4CAC-987B-76358DD114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A6FC3DD-24EC-42E5-9B25-ACA3533FD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F15D-B8EB-498A-B290-4986FB28B3BC}" type="datetimeFigureOut">
              <a:rPr lang="fi-FI" smtClean="0"/>
              <a:t>17.8.2020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ED19C40-44BC-443C-BB8B-5C8376139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0CDD9AB-5DD5-4A18-A462-64B2797E5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B513-F11D-48A1-BEB4-908E702ED70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3219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47211E2-EE32-4D25-AB0A-6F6E3CF9CA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7F964B2-91B1-4293-92EA-46902126F8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965476B-F66C-4348-B897-4B28BBF89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F15D-B8EB-498A-B290-4986FB28B3BC}" type="datetimeFigureOut">
              <a:rPr lang="fi-FI" smtClean="0"/>
              <a:t>17.8.2020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227ED35-43B7-4D97-8B1A-C912C45C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BDBE83B-3805-44C6-BCB5-ECB4D49C4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B513-F11D-48A1-BEB4-908E702ED70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4849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0719EC-5AE8-4E69-809C-8ADE2BDFE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99A43A-58F4-4AC6-B172-83CD8ABA0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22A767E-46B2-4FAB-BA2A-75D0C003A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F15D-B8EB-498A-B290-4986FB28B3BC}" type="datetimeFigureOut">
              <a:rPr lang="fi-FI" smtClean="0"/>
              <a:t>17.8.2020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580AD07-E564-4BDC-80F4-D166B67A6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6E51407-8D4C-4126-8A5F-711991B61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B513-F11D-48A1-BEB4-908E702ED70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74917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CB8251-96C8-4FA9-87BA-E105E987B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8F8B876-80C5-4332-9C65-DD2F3BCF9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3013E3-88DA-4F0F-B13E-C42D4739D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F15D-B8EB-498A-B290-4986FB28B3BC}" type="datetimeFigureOut">
              <a:rPr lang="fi-FI" smtClean="0"/>
              <a:t>17.8.2020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B9F3F61-F730-4D1A-9966-9997B8907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DD1425-BFB6-4370-A0AF-6F8C12362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B513-F11D-48A1-BEB4-908E702ED70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90890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9581FC-5EE2-4E2D-8E7E-EA9AF6816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31A39F-E604-4407-8738-806DD054D8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737083D-4927-4D5B-8934-5839D2FAF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A79B5C5-4A32-47D3-AC5D-1BD919C2D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F15D-B8EB-498A-B290-4986FB28B3BC}" type="datetimeFigureOut">
              <a:rPr lang="fi-FI" smtClean="0"/>
              <a:t>17.8.2020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A1A5017-8373-420A-98E2-9C9AAC80E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BE7647D-6B74-44AF-82F8-8BF969946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B513-F11D-48A1-BEB4-908E702ED70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7814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2776C1-2FDD-4B98-B62C-AF177DDCF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A582886-AEEE-4568-A4A2-15E8F9589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9CF5C74-6FE2-4DFA-B420-E301BD926F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926B3D0-56D0-482A-9FB6-2FE233CA7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35478BA-4994-4B36-83ED-173FFB7FFD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F0487DA-9622-4595-A371-251A34F7B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F15D-B8EB-498A-B290-4986FB28B3BC}" type="datetimeFigureOut">
              <a:rPr lang="fi-FI" smtClean="0"/>
              <a:t>17.8.2020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1AC7D97-CAA3-476F-8683-AF78FA0CC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8683B0E-565C-4DF5-9C47-6C51AC45B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B513-F11D-48A1-BEB4-908E702ED70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171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2A9B25-76AC-40C0-9823-A22B12262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D1E4CD7-0283-4DC0-99B9-4945F73CE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F15D-B8EB-498A-B290-4986FB28B3BC}" type="datetimeFigureOut">
              <a:rPr lang="fi-FI" smtClean="0"/>
              <a:t>17.8.2020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361D43B-C26D-4C8F-AF95-D5EF27AD0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6A728BE-752E-4C81-9252-0A6EDA8A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B513-F11D-48A1-BEB4-908E702ED70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52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0FE1D12-13FD-4CC3-AAD1-018239D74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F15D-B8EB-498A-B290-4986FB28B3BC}" type="datetimeFigureOut">
              <a:rPr lang="fi-FI" smtClean="0"/>
              <a:t>17.8.2020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BACE62E-EDCB-44C5-8F1D-F0240E36E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B17A3C6-2CB2-4A77-9ACE-AA0F06651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B513-F11D-48A1-BEB4-908E702ED70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7705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DBEEC1-17EC-4A3C-A737-A3315662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C466F9E-BC37-44C0-A9A1-BEA23A68E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D035409-C8C7-4D65-AFD5-61ECB8429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2778875-FAED-4170-84E7-FF2164769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F15D-B8EB-498A-B290-4986FB28B3BC}" type="datetimeFigureOut">
              <a:rPr lang="fi-FI" smtClean="0"/>
              <a:t>17.8.2020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385972A-761A-487D-B305-F0688CAD6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808050B-EF89-4A19-B04B-1D73F51A0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B513-F11D-48A1-BEB4-908E702ED70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92085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8B8695-2254-42D3-BE9B-7480ABCEB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266B55A7-AB50-4A5B-BAFB-170BDE8A84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A5295F1-E900-4FE6-A3A8-164A2A5A98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B5E0EE2-95F6-479B-8452-AB505C431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F15D-B8EB-498A-B290-4986FB28B3BC}" type="datetimeFigureOut">
              <a:rPr lang="fi-FI" smtClean="0"/>
              <a:t>17.8.2020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68BCFAA-6D6F-4B38-A828-6C05EC5B8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99AD658-8155-466C-A402-82435F2CA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B513-F11D-48A1-BEB4-908E702ED70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3304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8B4FF57-21B0-442D-9532-A583BA610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CC2ADEE-2677-4FB7-917B-DD2B1D7AE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70972C-4F03-464F-A61E-2640E991E5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8F15D-B8EB-498A-B290-4986FB28B3BC}" type="datetimeFigureOut">
              <a:rPr lang="fi-FI" smtClean="0"/>
              <a:t>17.8.2020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FE979C6-AB8C-46FE-8825-8FD73F53D5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2EAD86-A446-4F42-9497-B797D5EE8F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1B513-F11D-48A1-BEB4-908E702ED70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213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kstiruutu 1">
            <a:extLst>
              <a:ext uri="{FF2B5EF4-FFF2-40B4-BE49-F238E27FC236}">
                <a16:creationId xmlns:a16="http://schemas.microsoft.com/office/drawing/2014/main" id="{34BE28CE-8F11-4747-B90A-09F427B91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44" y="226125"/>
            <a:ext cx="116379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i-FI" altLang="fi-FI" sz="4400" dirty="0"/>
              <a:t>Keski-Suomen Aikajana 3/2020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i-FI" altLang="fi-FI" dirty="0"/>
              <a:t>Tilanne 31.3.2020 eli ennen koronaa</a:t>
            </a:r>
          </a:p>
        </p:txBody>
      </p:sp>
      <p:pic>
        <p:nvPicPr>
          <p:cNvPr id="4100" name="Kuva 5" descr="Keski-Suomen liitto">
            <a:extLst>
              <a:ext uri="{FF2B5EF4-FFF2-40B4-BE49-F238E27FC236}">
                <a16:creationId xmlns:a16="http://schemas.microsoft.com/office/drawing/2014/main" id="{41A610B2-6ACD-4B25-A1AB-9A42E0AD6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15" y="5536715"/>
            <a:ext cx="28273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Kuva 4" descr="Keski-Suomen kauppakamari">
            <a:extLst>
              <a:ext uri="{FF2B5EF4-FFF2-40B4-BE49-F238E27FC236}">
                <a16:creationId xmlns:a16="http://schemas.microsoft.com/office/drawing/2014/main" id="{8463D11B-F9D1-41CE-B9DF-4731D91006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661" y="5446333"/>
            <a:ext cx="1946592" cy="62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Suorakulmio 6">
            <a:extLst>
              <a:ext uri="{FF2B5EF4-FFF2-40B4-BE49-F238E27FC236}">
                <a16:creationId xmlns:a16="http://schemas.microsoft.com/office/drawing/2014/main" id="{6988B63B-FDC0-40C9-91AC-4B45E3CAF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639" y="1736490"/>
            <a:ext cx="10757044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sz="2400" b="1" dirty="0"/>
              <a:t>Vuodesta 2015 alkanut kasvu kääntyi laskuun, liikevaihdot laskivat Keski-Suomessa 2,5 % ja koko maassa 0,3 %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sz="2400" b="1" dirty="0"/>
              <a:t>Viennin lasku oli jyrkkä -10,3 %, metsäteollisuuspaikkakunnilla laskua kertyi eniten.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sz="2400" b="1" dirty="0"/>
              <a:t>Kasvukeskuksissa kasvu jatkui hyvänä, Jyväskylän seudulla kasvua oli 6,0 %.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sz="2400" b="1" dirty="0"/>
              <a:t>Palveluissa ja kaupan alalla kasvua oli koko maata enemmän.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sz="2400" b="1" dirty="0"/>
              <a:t>Rakentamisen kasvu jatkui alkuvuonna.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sz="2400" b="1" dirty="0"/>
              <a:t>Yritysten henkilöstömäärät kasvoivat miltei kaikilla seuduilla ja toimialoilla</a:t>
            </a:r>
            <a:r>
              <a:rPr lang="fi-FI" altLang="fi-FI" sz="2200" b="1" dirty="0"/>
              <a:t>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endParaRPr lang="fi-FI" altLang="fi-FI" sz="2200" b="1" dirty="0"/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i-FI" altLang="fi-FI" sz="1800" dirty="0"/>
              <a:t>Veli-Pekka Päivänen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i-FI" altLang="fi-FI" sz="1800" dirty="0"/>
              <a:t>Keski-Suomen liitto</a:t>
            </a:r>
          </a:p>
        </p:txBody>
      </p:sp>
      <p:pic>
        <p:nvPicPr>
          <p:cNvPr id="2" name="Kuva 1" descr="Jämsek">
            <a:extLst>
              <a:ext uri="{FF2B5EF4-FFF2-40B4-BE49-F238E27FC236}">
                <a16:creationId xmlns:a16="http://schemas.microsoft.com/office/drawing/2014/main" id="{28959E33-2C35-43A0-8E05-EF86B5BA19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2798" y="6025747"/>
            <a:ext cx="1671637" cy="606128"/>
          </a:xfrm>
          <a:prstGeom prst="rect">
            <a:avLst/>
          </a:prstGeom>
        </p:spPr>
      </p:pic>
      <p:pic>
        <p:nvPicPr>
          <p:cNvPr id="4" name="Kuva 3" descr="Keulink">
            <a:extLst>
              <a:ext uri="{FF2B5EF4-FFF2-40B4-BE49-F238E27FC236}">
                <a16:creationId xmlns:a16="http://schemas.microsoft.com/office/drawing/2014/main" id="{4A34CBFD-8415-40CA-9124-759F1D54CC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826" y="6014001"/>
            <a:ext cx="1893570" cy="800259"/>
          </a:xfrm>
          <a:prstGeom prst="rect">
            <a:avLst/>
          </a:prstGeom>
        </p:spPr>
      </p:pic>
      <p:pic>
        <p:nvPicPr>
          <p:cNvPr id="6" name="Kuva 5" descr="Witas Oy">
            <a:extLst>
              <a:ext uri="{FF2B5EF4-FFF2-40B4-BE49-F238E27FC236}">
                <a16:creationId xmlns:a16="http://schemas.microsoft.com/office/drawing/2014/main" id="{3A790E2E-0867-4DFD-BCFA-70EDC67721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2957" y="6117001"/>
            <a:ext cx="2289334" cy="652915"/>
          </a:xfrm>
          <a:prstGeom prst="rect">
            <a:avLst/>
          </a:prstGeom>
        </p:spPr>
      </p:pic>
      <p:pic>
        <p:nvPicPr>
          <p:cNvPr id="8" name="Kuva 7" descr="Karstulanseutu-kehittämisyhtiö">
            <a:extLst>
              <a:ext uri="{FF2B5EF4-FFF2-40B4-BE49-F238E27FC236}">
                <a16:creationId xmlns:a16="http://schemas.microsoft.com/office/drawing/2014/main" id="{249F31EE-4A12-4A4B-8308-B151D9C9B5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7269" y="6068581"/>
            <a:ext cx="2270551" cy="745679"/>
          </a:xfrm>
          <a:prstGeom prst="rect">
            <a:avLst/>
          </a:prstGeom>
        </p:spPr>
      </p:pic>
      <p:pic>
        <p:nvPicPr>
          <p:cNvPr id="9" name="Kuva 8" descr="Jyväskylä">
            <a:extLst>
              <a:ext uri="{FF2B5EF4-FFF2-40B4-BE49-F238E27FC236}">
                <a16:creationId xmlns:a16="http://schemas.microsoft.com/office/drawing/2014/main" id="{E057461F-8A99-43D4-8E21-77BBF839F5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3161" y="5351566"/>
            <a:ext cx="2222382" cy="721092"/>
          </a:xfrm>
          <a:prstGeom prst="rect">
            <a:avLst/>
          </a:prstGeom>
        </p:spPr>
      </p:pic>
      <p:pic>
        <p:nvPicPr>
          <p:cNvPr id="3" name="Kuva 2" descr="Saarijärvi">
            <a:extLst>
              <a:ext uri="{FF2B5EF4-FFF2-40B4-BE49-F238E27FC236}">
                <a16:creationId xmlns:a16="http://schemas.microsoft.com/office/drawing/2014/main" id="{467E6681-AE50-4708-BE25-1EEDDB5D6E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13885" y="6055076"/>
            <a:ext cx="1874094" cy="666420"/>
          </a:xfrm>
          <a:prstGeom prst="rect">
            <a:avLst/>
          </a:prstGeom>
        </p:spPr>
      </p:pic>
      <p:pic>
        <p:nvPicPr>
          <p:cNvPr id="11" name="Kuva 10" descr="Äänekoski">
            <a:extLst>
              <a:ext uri="{FF2B5EF4-FFF2-40B4-BE49-F238E27FC236}">
                <a16:creationId xmlns:a16="http://schemas.microsoft.com/office/drawing/2014/main" id="{EF128BC9-D928-4292-8E03-3E01D4EBC4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14413" y="5090709"/>
            <a:ext cx="1834516" cy="8920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F6C6F92-E6DD-4743-89D3-703D5C397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Keski-Suomen </a:t>
            </a:r>
            <a:r>
              <a:rPr lang="fi-FI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seutujen</a:t>
            </a:r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fi-FI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kehityksen</a:t>
            </a:r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fi-FI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vertailu</a:t>
            </a:r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fi-FI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verrokkiseutuihin</a:t>
            </a:r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9882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12350F3-DB83-413A-980B-1CEB92498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53265" y="1570814"/>
            <a:ext cx="0" cy="37102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Kaavio 3">
            <a:extLst>
              <a:ext uri="{FF2B5EF4-FFF2-40B4-BE49-F238E27FC236}">
                <a16:creationId xmlns:a16="http://schemas.microsoft.com/office/drawing/2014/main" id="{BC1CDDF0-E556-4E0F-8830-E002E96962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7130806"/>
              </p:ext>
            </p:extLst>
          </p:nvPr>
        </p:nvGraphicFramePr>
        <p:xfrm>
          <a:off x="523892" y="781049"/>
          <a:ext cx="7605982" cy="4947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iruutu 4">
            <a:extLst>
              <a:ext uri="{FF2B5EF4-FFF2-40B4-BE49-F238E27FC236}">
                <a16:creationId xmlns:a16="http://schemas.microsoft.com/office/drawing/2014/main" id="{2C8BE153-4632-47BA-9B11-F0BC81933C17}"/>
              </a:ext>
            </a:extLst>
          </p:cNvPr>
          <p:cNvSpPr txBox="1"/>
          <p:nvPr/>
        </p:nvSpPr>
        <p:spPr>
          <a:xfrm>
            <a:off x="8705854" y="714375"/>
            <a:ext cx="3152766" cy="529375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i-FI" b="1" dirty="0"/>
              <a:t>Keski-Suomen Aikajana 3/2020</a:t>
            </a:r>
          </a:p>
          <a:p>
            <a:r>
              <a:rPr lang="fi-FI" b="1" dirty="0"/>
              <a:t>Trendi 2015-31.3.2020</a:t>
            </a:r>
          </a:p>
          <a:p>
            <a:endParaRPr lang="fi-FI" b="1" dirty="0"/>
          </a:p>
          <a:p>
            <a:r>
              <a:rPr lang="fi-FI" sz="1400" b="1" dirty="0"/>
              <a:t>Liikevaihdon muutos 2019</a:t>
            </a:r>
          </a:p>
          <a:p>
            <a:r>
              <a:rPr lang="fi-FI" sz="1400" dirty="0"/>
              <a:t>Oulun seutu		+ 8,0 %</a:t>
            </a:r>
          </a:p>
          <a:p>
            <a:r>
              <a:rPr lang="fi-FI" sz="1400" dirty="0"/>
              <a:t>Kuopion seutu	+ 6,8 %</a:t>
            </a:r>
          </a:p>
          <a:p>
            <a:r>
              <a:rPr lang="fi-FI" sz="1400" dirty="0"/>
              <a:t>Jyväskylän seutu	+ 4,2 %</a:t>
            </a:r>
          </a:p>
          <a:p>
            <a:r>
              <a:rPr lang="fi-FI" sz="1400" dirty="0"/>
              <a:t>Helsingin seutu	+ 4,2 %</a:t>
            </a:r>
          </a:p>
          <a:p>
            <a:r>
              <a:rPr lang="fi-FI" sz="1400" dirty="0"/>
              <a:t>Tampereen seutu	+ 3,5 %</a:t>
            </a:r>
          </a:p>
          <a:p>
            <a:r>
              <a:rPr lang="fi-FI" sz="1400" dirty="0"/>
              <a:t>Koko maa 		+ 2,8 %</a:t>
            </a:r>
          </a:p>
          <a:p>
            <a:r>
              <a:rPr lang="fi-FI" sz="1400" dirty="0"/>
              <a:t>Seinäjoen seutu	+ 2,3 %</a:t>
            </a:r>
          </a:p>
          <a:p>
            <a:r>
              <a:rPr lang="fi-FI" sz="1400" dirty="0"/>
              <a:t>Vaasan seutu	+ 1,4 %</a:t>
            </a:r>
          </a:p>
          <a:p>
            <a:endParaRPr lang="fi-FI" sz="1600" dirty="0"/>
          </a:p>
          <a:p>
            <a:r>
              <a:rPr lang="fi-FI" sz="1400" b="1" dirty="0"/>
              <a:t>Liikevaihdon muutos 1Q/2020</a:t>
            </a:r>
          </a:p>
          <a:p>
            <a:r>
              <a:rPr lang="fi-FI" sz="1400" dirty="0"/>
              <a:t>Jyväskylän seutu	+ 6,0 %</a:t>
            </a:r>
          </a:p>
          <a:p>
            <a:r>
              <a:rPr lang="fi-FI" sz="1400" dirty="0"/>
              <a:t>Tampereen seutu	+ 3,8 %</a:t>
            </a:r>
          </a:p>
          <a:p>
            <a:r>
              <a:rPr lang="fi-FI" sz="1400" dirty="0"/>
              <a:t>Vaasan seutu	+ 3,6 %</a:t>
            </a:r>
          </a:p>
          <a:p>
            <a:r>
              <a:rPr lang="fi-FI" sz="1400" dirty="0"/>
              <a:t>Seinäjoen seutu	+ 1,8 %</a:t>
            </a:r>
          </a:p>
          <a:p>
            <a:r>
              <a:rPr lang="fi-FI" sz="1400" dirty="0"/>
              <a:t>Helsingin seutu	+ 1,3 %</a:t>
            </a:r>
          </a:p>
          <a:p>
            <a:r>
              <a:rPr lang="fi-FI" sz="1400" dirty="0"/>
              <a:t>Kuopion seutu	+ 1,1 %</a:t>
            </a:r>
          </a:p>
          <a:p>
            <a:r>
              <a:rPr lang="fi-FI" sz="1400" dirty="0"/>
              <a:t>Koko maa		- 0,3 %</a:t>
            </a:r>
          </a:p>
          <a:p>
            <a:r>
              <a:rPr lang="fi-FI" sz="1400" dirty="0"/>
              <a:t>Oulun seutu		- 1,1 %</a:t>
            </a:r>
          </a:p>
          <a:p>
            <a:endParaRPr lang="fi-FI" sz="1600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694756E9-665A-408D-B018-0B0BDA3DF08C}"/>
              </a:ext>
            </a:extLst>
          </p:cNvPr>
          <p:cNvSpPr txBox="1"/>
          <p:nvPr/>
        </p:nvSpPr>
        <p:spPr>
          <a:xfrm>
            <a:off x="627747" y="6008132"/>
            <a:ext cx="340029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/>
              <a:t>Lähde: Tilastokeskus/asiakaskohtainen suhdannepalvelu</a:t>
            </a:r>
          </a:p>
          <a:p>
            <a:r>
              <a:rPr lang="fi-FI" sz="1000" dirty="0"/>
              <a:t>Indeksi 100 = 2015</a:t>
            </a:r>
          </a:p>
        </p:txBody>
      </p:sp>
    </p:spTree>
    <p:extLst>
      <p:ext uri="{BB962C8B-B14F-4D97-AF65-F5344CB8AC3E}">
        <p14:creationId xmlns:p14="http://schemas.microsoft.com/office/powerpoint/2010/main" val="1452513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12350F3-DB83-413A-980B-1CEB92498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53265" y="1570814"/>
            <a:ext cx="0" cy="37102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Kaavio 2">
            <a:extLst>
              <a:ext uri="{FF2B5EF4-FFF2-40B4-BE49-F238E27FC236}">
                <a16:creationId xmlns:a16="http://schemas.microsoft.com/office/drawing/2014/main" id="{0C4366A4-91D1-43CA-8CC0-1A582A4C6E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1835301"/>
              </p:ext>
            </p:extLst>
          </p:nvPr>
        </p:nvGraphicFramePr>
        <p:xfrm>
          <a:off x="559295" y="714375"/>
          <a:ext cx="7570579" cy="5013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kstiruutu 1">
            <a:extLst>
              <a:ext uri="{FF2B5EF4-FFF2-40B4-BE49-F238E27FC236}">
                <a16:creationId xmlns:a16="http://schemas.microsoft.com/office/drawing/2014/main" id="{CA0EE30D-A46B-4A4F-B7B6-7E166F2AC890}"/>
              </a:ext>
            </a:extLst>
          </p:cNvPr>
          <p:cNvSpPr txBox="1"/>
          <p:nvPr/>
        </p:nvSpPr>
        <p:spPr>
          <a:xfrm>
            <a:off x="8705854" y="714375"/>
            <a:ext cx="3152766" cy="535531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i-FI" b="1" dirty="0"/>
              <a:t>Keski-Suomen Aikajana 3/2020</a:t>
            </a:r>
          </a:p>
          <a:p>
            <a:r>
              <a:rPr lang="fi-FI" b="1" dirty="0"/>
              <a:t>Trendi 2015-31.3.2020</a:t>
            </a:r>
          </a:p>
          <a:p>
            <a:endParaRPr lang="fi-FI" b="1" dirty="0"/>
          </a:p>
          <a:p>
            <a:r>
              <a:rPr lang="fi-FI" sz="1400" b="1" dirty="0"/>
              <a:t>Henkilöstömäärän muutos 2019</a:t>
            </a:r>
          </a:p>
          <a:p>
            <a:r>
              <a:rPr lang="fi-FI" sz="1400" dirty="0"/>
              <a:t>Oulun seutu		+ 5,0  %</a:t>
            </a:r>
          </a:p>
          <a:p>
            <a:r>
              <a:rPr lang="fi-FI" sz="1400" dirty="0"/>
              <a:t>Kuopion seutu	+ 2,8 %</a:t>
            </a:r>
          </a:p>
          <a:p>
            <a:r>
              <a:rPr lang="fi-FI" sz="1400" dirty="0"/>
              <a:t>Helsingin seutu	+ 1,7 %</a:t>
            </a:r>
          </a:p>
          <a:p>
            <a:r>
              <a:rPr lang="fi-FI" sz="1400" dirty="0"/>
              <a:t>Koko maa 		+ 0,9 %</a:t>
            </a:r>
          </a:p>
          <a:p>
            <a:r>
              <a:rPr lang="fi-FI" sz="1400" dirty="0"/>
              <a:t>Seinäjoen seutu	+ 1,0 %</a:t>
            </a:r>
          </a:p>
          <a:p>
            <a:r>
              <a:rPr lang="fi-FI" sz="1400" dirty="0"/>
              <a:t>Vaasan seutu	+ 1,0 %</a:t>
            </a:r>
          </a:p>
          <a:p>
            <a:r>
              <a:rPr lang="fi-FI" sz="1400" dirty="0"/>
              <a:t>Jyväskylän seutu	+ 0,8 %</a:t>
            </a:r>
          </a:p>
          <a:p>
            <a:r>
              <a:rPr lang="fi-FI" sz="1400" dirty="0"/>
              <a:t>Tampereen seutu	+ 0,8 %</a:t>
            </a:r>
          </a:p>
          <a:p>
            <a:endParaRPr lang="fi-FI" sz="1600" dirty="0"/>
          </a:p>
          <a:p>
            <a:r>
              <a:rPr lang="fi-FI" sz="1400" b="1" dirty="0"/>
              <a:t>Henkilöstömäärän muutos 1Q/2020</a:t>
            </a:r>
          </a:p>
          <a:p>
            <a:r>
              <a:rPr lang="fi-FI" sz="1400" dirty="0"/>
              <a:t>Oulun seutu		+ 5,3 %</a:t>
            </a:r>
          </a:p>
          <a:p>
            <a:r>
              <a:rPr lang="fi-FI" sz="1400" dirty="0"/>
              <a:t>Jyväskylän seutu	+ 2,8 %</a:t>
            </a:r>
          </a:p>
          <a:p>
            <a:r>
              <a:rPr lang="fi-FI" sz="1400" dirty="0"/>
              <a:t>Helsingin seutu	+ 2,8 %</a:t>
            </a:r>
          </a:p>
          <a:p>
            <a:r>
              <a:rPr lang="fi-FI" sz="1400" dirty="0"/>
              <a:t>Seinäjoen seutu	+ 1,4 %</a:t>
            </a:r>
          </a:p>
          <a:p>
            <a:r>
              <a:rPr lang="fi-FI" sz="1400" dirty="0"/>
              <a:t>Kuopion seutu	+ 1,4 %</a:t>
            </a:r>
          </a:p>
          <a:p>
            <a:r>
              <a:rPr lang="fi-FI" sz="1400" dirty="0"/>
              <a:t>Koko maa		+ 1,4 %</a:t>
            </a:r>
          </a:p>
          <a:p>
            <a:r>
              <a:rPr lang="fi-FI" sz="1400" dirty="0"/>
              <a:t>Tampereen seutu	+ 1,3 %</a:t>
            </a:r>
          </a:p>
          <a:p>
            <a:r>
              <a:rPr lang="fi-FI" sz="1400" dirty="0"/>
              <a:t>Vaasan seutu	+ 0,8 %</a:t>
            </a:r>
          </a:p>
          <a:p>
            <a:endParaRPr lang="fi-FI" sz="1600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6C561CAB-E824-4DFE-8B4A-F0BD785FED7C}"/>
              </a:ext>
            </a:extLst>
          </p:cNvPr>
          <p:cNvSpPr txBox="1"/>
          <p:nvPr/>
        </p:nvSpPr>
        <p:spPr>
          <a:xfrm>
            <a:off x="627747" y="6008132"/>
            <a:ext cx="340029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/>
              <a:t>Lähde: Tilastokeskus/asiakaskohtainen suhdannepalvelu</a:t>
            </a:r>
          </a:p>
          <a:p>
            <a:r>
              <a:rPr lang="fi-FI" sz="1000" dirty="0"/>
              <a:t>Indeksi 100 = 2015</a:t>
            </a:r>
          </a:p>
        </p:txBody>
      </p:sp>
    </p:spTree>
    <p:extLst>
      <p:ext uri="{BB962C8B-B14F-4D97-AF65-F5344CB8AC3E}">
        <p14:creationId xmlns:p14="http://schemas.microsoft.com/office/powerpoint/2010/main" val="1770792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AB587417-605F-4834-929B-7DC149EC64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4252816"/>
              </p:ext>
            </p:extLst>
          </p:nvPr>
        </p:nvGraphicFramePr>
        <p:xfrm>
          <a:off x="452762" y="714375"/>
          <a:ext cx="7843514" cy="5619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0817F4CF-4B65-49F5-92E2-2CC96D57D7B1}"/>
              </a:ext>
            </a:extLst>
          </p:cNvPr>
          <p:cNvSpPr txBox="1"/>
          <p:nvPr/>
        </p:nvSpPr>
        <p:spPr>
          <a:xfrm>
            <a:off x="8705854" y="714375"/>
            <a:ext cx="3152766" cy="486287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i-FI" b="1" dirty="0"/>
              <a:t>Keski-Suomen Aikajana 3/2020</a:t>
            </a:r>
          </a:p>
          <a:p>
            <a:r>
              <a:rPr lang="fi-FI" b="1" dirty="0"/>
              <a:t>Trendi 2015-31.3.2020</a:t>
            </a:r>
          </a:p>
          <a:p>
            <a:endParaRPr lang="fi-FI" b="1" dirty="0"/>
          </a:p>
          <a:p>
            <a:r>
              <a:rPr lang="fi-FI" sz="1400" b="1" dirty="0"/>
              <a:t>Liikevaihdon muutos 2019</a:t>
            </a:r>
          </a:p>
          <a:p>
            <a:r>
              <a:rPr lang="fi-FI" sz="1400" dirty="0"/>
              <a:t>Varkauden seutu	+ 2,2 %</a:t>
            </a:r>
          </a:p>
          <a:p>
            <a:r>
              <a:rPr lang="fi-FI" sz="1400" dirty="0"/>
              <a:t>Imatran  seutu	+ 1,3  %</a:t>
            </a:r>
          </a:p>
          <a:p>
            <a:r>
              <a:rPr lang="fi-FI" sz="1400" dirty="0"/>
              <a:t>Etelä-Pirkanmaan	+ 0,9  %</a:t>
            </a:r>
          </a:p>
          <a:p>
            <a:r>
              <a:rPr lang="fi-FI" sz="1400" dirty="0"/>
              <a:t>Rauman seutu	- 1,0  %</a:t>
            </a:r>
          </a:p>
          <a:p>
            <a:r>
              <a:rPr lang="fi-FI" sz="1400" dirty="0"/>
              <a:t>Jämsän seutu	- 1,4 %</a:t>
            </a:r>
          </a:p>
          <a:p>
            <a:r>
              <a:rPr lang="fi-FI" sz="1400" dirty="0"/>
              <a:t>Kemi-Tornion seutu 	- 2,2 %</a:t>
            </a:r>
          </a:p>
          <a:p>
            <a:r>
              <a:rPr lang="fi-FI" sz="1400" dirty="0"/>
              <a:t>Äänekosken seutu	- 2,6 %</a:t>
            </a:r>
          </a:p>
          <a:p>
            <a:endParaRPr lang="fi-FI" sz="1600" dirty="0"/>
          </a:p>
          <a:p>
            <a:r>
              <a:rPr lang="fi-FI" sz="1400" b="1" dirty="0"/>
              <a:t>Liikevaihdon muutos 1Q/2020</a:t>
            </a:r>
          </a:p>
          <a:p>
            <a:r>
              <a:rPr lang="fi-FI" sz="1400" dirty="0"/>
              <a:t>Varkauden seutu	+ 1,6 %</a:t>
            </a:r>
          </a:p>
          <a:p>
            <a:r>
              <a:rPr lang="fi-FI" sz="1400" dirty="0"/>
              <a:t>Rauman seutu	- 4,6  %</a:t>
            </a:r>
          </a:p>
          <a:p>
            <a:r>
              <a:rPr lang="fi-FI" sz="1400" dirty="0"/>
              <a:t>Kemi-Tornion seutu 	- 5,9 %</a:t>
            </a:r>
          </a:p>
          <a:p>
            <a:r>
              <a:rPr lang="fi-FI" sz="1400" dirty="0"/>
              <a:t>Etelä-Pirkanmaan	- 7,3 %</a:t>
            </a:r>
          </a:p>
          <a:p>
            <a:r>
              <a:rPr lang="fi-FI" sz="1400" dirty="0"/>
              <a:t>Imatran  seutu	- 10,0 %</a:t>
            </a:r>
          </a:p>
          <a:p>
            <a:r>
              <a:rPr lang="fi-FI" sz="1400" dirty="0"/>
              <a:t>Jämsän seutu	- 15,2  %</a:t>
            </a:r>
          </a:p>
          <a:p>
            <a:r>
              <a:rPr lang="fi-FI" sz="1400" dirty="0"/>
              <a:t>Äänekosken seutu	- 22,1 %</a:t>
            </a:r>
          </a:p>
          <a:p>
            <a:endParaRPr lang="fi-FI" sz="1600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13B0A480-0A1E-46EE-B9BD-248838D8A4A9}"/>
              </a:ext>
            </a:extLst>
          </p:cNvPr>
          <p:cNvSpPr txBox="1"/>
          <p:nvPr/>
        </p:nvSpPr>
        <p:spPr>
          <a:xfrm>
            <a:off x="592237" y="6334124"/>
            <a:ext cx="340029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/>
              <a:t>Lähde: Tilastokeskus/asiakaskohtainen suhdannepalvelu</a:t>
            </a:r>
          </a:p>
          <a:p>
            <a:r>
              <a:rPr lang="fi-FI" sz="1000" dirty="0"/>
              <a:t>Indeksi 100 = 2015</a:t>
            </a:r>
          </a:p>
        </p:txBody>
      </p:sp>
    </p:spTree>
    <p:extLst>
      <p:ext uri="{BB962C8B-B14F-4D97-AF65-F5344CB8AC3E}">
        <p14:creationId xmlns:p14="http://schemas.microsoft.com/office/powerpoint/2010/main" val="2951291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2350F3-DB83-413A-980B-1CEB92498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53265" y="1570814"/>
            <a:ext cx="0" cy="37102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Kaavio 2">
            <a:extLst>
              <a:ext uri="{FF2B5EF4-FFF2-40B4-BE49-F238E27FC236}">
                <a16:creationId xmlns:a16="http://schemas.microsoft.com/office/drawing/2014/main" id="{0D93EF35-0A2A-4608-8762-87AF9738D2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6662376"/>
              </p:ext>
            </p:extLst>
          </p:nvPr>
        </p:nvGraphicFramePr>
        <p:xfrm>
          <a:off x="488274" y="714375"/>
          <a:ext cx="7677111" cy="5013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851C0FC5-012F-40D0-A9FF-B99A0477AFD1}"/>
              </a:ext>
            </a:extLst>
          </p:cNvPr>
          <p:cNvSpPr txBox="1"/>
          <p:nvPr/>
        </p:nvSpPr>
        <p:spPr>
          <a:xfrm>
            <a:off x="8705854" y="714375"/>
            <a:ext cx="3152766" cy="486287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i-FI" b="1" dirty="0"/>
              <a:t>Keski-Suomen Aikajana 3/2020</a:t>
            </a:r>
          </a:p>
          <a:p>
            <a:r>
              <a:rPr lang="fi-FI" b="1" dirty="0"/>
              <a:t>Trendi 2015-31.3.2020</a:t>
            </a:r>
          </a:p>
          <a:p>
            <a:endParaRPr lang="fi-FI" b="1" dirty="0"/>
          </a:p>
          <a:p>
            <a:r>
              <a:rPr lang="fi-FI" sz="1400" b="1" dirty="0"/>
              <a:t>Henkilöstömäärän muutos 2019</a:t>
            </a:r>
          </a:p>
          <a:p>
            <a:r>
              <a:rPr lang="fi-FI" sz="1400" dirty="0"/>
              <a:t>Kemi-Tornion seutu 	+ 3,9 %</a:t>
            </a:r>
          </a:p>
          <a:p>
            <a:r>
              <a:rPr lang="fi-FI" sz="1400" dirty="0"/>
              <a:t>Jämsän seutu	+ 1,8 %</a:t>
            </a:r>
          </a:p>
          <a:p>
            <a:r>
              <a:rPr lang="fi-FI" sz="1400" dirty="0"/>
              <a:t>Etelä-Pirkanmaan	+ 1,4 %</a:t>
            </a:r>
          </a:p>
          <a:p>
            <a:r>
              <a:rPr lang="fi-FI" sz="1400" dirty="0"/>
              <a:t>Äänekosken seutu	+ 0,7 %</a:t>
            </a:r>
          </a:p>
          <a:p>
            <a:r>
              <a:rPr lang="fi-FI" sz="1400" dirty="0"/>
              <a:t>Imatran  seutu	+ 0,4  %</a:t>
            </a:r>
          </a:p>
          <a:p>
            <a:r>
              <a:rPr lang="fi-FI" sz="1400" dirty="0"/>
              <a:t>Varkauden seutu	+ 0,2 %</a:t>
            </a:r>
          </a:p>
          <a:p>
            <a:r>
              <a:rPr lang="fi-FI" sz="1400" dirty="0"/>
              <a:t>Rauman seutu	- 0,2 %</a:t>
            </a:r>
          </a:p>
          <a:p>
            <a:endParaRPr lang="fi-FI" sz="1600" dirty="0"/>
          </a:p>
          <a:p>
            <a:r>
              <a:rPr lang="fi-FI" sz="1400" b="1" dirty="0"/>
              <a:t>Henkilöstömäärän muutos 1Q/2020</a:t>
            </a:r>
          </a:p>
          <a:p>
            <a:r>
              <a:rPr lang="fi-FI" sz="1400" dirty="0"/>
              <a:t>Äänekosken seutu	+ 2,0 %</a:t>
            </a:r>
          </a:p>
          <a:p>
            <a:r>
              <a:rPr lang="fi-FI" sz="1400" dirty="0"/>
              <a:t>Rauman seutu	+ 0,6  %</a:t>
            </a:r>
          </a:p>
          <a:p>
            <a:r>
              <a:rPr lang="fi-FI" sz="1400" dirty="0"/>
              <a:t>Etelä-Pirkanmaan	- 0,3 %</a:t>
            </a:r>
          </a:p>
          <a:p>
            <a:r>
              <a:rPr lang="fi-FI" sz="1400" dirty="0"/>
              <a:t>Varkauden seutu	- 0,4 %</a:t>
            </a:r>
          </a:p>
          <a:p>
            <a:r>
              <a:rPr lang="fi-FI" sz="1400" dirty="0"/>
              <a:t>Jämsän seutu	- 1,5  %</a:t>
            </a:r>
          </a:p>
          <a:p>
            <a:r>
              <a:rPr lang="fi-FI" sz="1400" dirty="0"/>
              <a:t>Kemi-Tornion seutu 	- 1,7 %</a:t>
            </a:r>
          </a:p>
          <a:p>
            <a:r>
              <a:rPr lang="fi-FI" sz="1400" dirty="0"/>
              <a:t>Imatran  seutu	- 3,9 %</a:t>
            </a:r>
          </a:p>
          <a:p>
            <a:endParaRPr lang="fi-FI" sz="1600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3EC01970-D7E0-434A-AB4D-869F6A74719C}"/>
              </a:ext>
            </a:extLst>
          </p:cNvPr>
          <p:cNvSpPr txBox="1"/>
          <p:nvPr/>
        </p:nvSpPr>
        <p:spPr>
          <a:xfrm>
            <a:off x="627747" y="6008132"/>
            <a:ext cx="340029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/>
              <a:t>Lähde: Tilastokeskus/asiakaskohtainen suhdannepalvelu</a:t>
            </a:r>
          </a:p>
          <a:p>
            <a:r>
              <a:rPr lang="fi-FI" sz="1000" dirty="0"/>
              <a:t>Indeksi 100 = 2015</a:t>
            </a:r>
          </a:p>
        </p:txBody>
      </p:sp>
    </p:spTree>
    <p:extLst>
      <p:ext uri="{BB962C8B-B14F-4D97-AF65-F5344CB8AC3E}">
        <p14:creationId xmlns:p14="http://schemas.microsoft.com/office/powerpoint/2010/main" val="3057676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4F6F76B5-9B05-4655-9463-C78B5D328D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1988538"/>
              </p:ext>
            </p:extLst>
          </p:nvPr>
        </p:nvGraphicFramePr>
        <p:xfrm>
          <a:off x="514905" y="714375"/>
          <a:ext cx="7608163" cy="5462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DEEDC11C-9373-4B96-B6DE-77F027ED4978}"/>
              </a:ext>
            </a:extLst>
          </p:cNvPr>
          <p:cNvSpPr txBox="1"/>
          <p:nvPr/>
        </p:nvSpPr>
        <p:spPr>
          <a:xfrm>
            <a:off x="8705854" y="714375"/>
            <a:ext cx="3152766" cy="55092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i-FI" b="1" dirty="0"/>
              <a:t>Keski-Suomen Aikajana 3/2020</a:t>
            </a:r>
          </a:p>
          <a:p>
            <a:r>
              <a:rPr lang="fi-FI" b="1" dirty="0"/>
              <a:t>Trendi 2015-31.3.2020</a:t>
            </a:r>
          </a:p>
          <a:p>
            <a:endParaRPr lang="fi-FI" b="1" dirty="0"/>
          </a:p>
          <a:p>
            <a:r>
              <a:rPr lang="fi-FI" sz="1400" b="1" dirty="0"/>
              <a:t>Liikevaihdon muutos 2019</a:t>
            </a:r>
          </a:p>
          <a:p>
            <a:r>
              <a:rPr lang="fi-FI" sz="1400" dirty="0"/>
              <a:t>Kuusiokuntien  seutu	+ 2,4 %</a:t>
            </a:r>
          </a:p>
          <a:p>
            <a:r>
              <a:rPr lang="fi-FI" sz="1400" dirty="0"/>
              <a:t>Kaustisen seutu	+ 2,2 %</a:t>
            </a:r>
          </a:p>
          <a:p>
            <a:r>
              <a:rPr lang="fi-FI" sz="1400" dirty="0"/>
              <a:t>Joutsan seutu	+ 1,8 %</a:t>
            </a:r>
          </a:p>
          <a:p>
            <a:r>
              <a:rPr lang="fi-FI" sz="1400" dirty="0"/>
              <a:t>Keuruun seutu	+ 1,4 %</a:t>
            </a:r>
          </a:p>
          <a:p>
            <a:r>
              <a:rPr lang="fi-FI" sz="1400" dirty="0"/>
              <a:t>Järviseudun seutu	+ 1,4 %</a:t>
            </a:r>
          </a:p>
          <a:p>
            <a:r>
              <a:rPr lang="fi-FI" sz="1400" dirty="0"/>
              <a:t>Saarijärvi-Viitasaari	+ 0,1 %</a:t>
            </a:r>
          </a:p>
          <a:p>
            <a:r>
              <a:rPr lang="fi-FI" sz="1400" dirty="0"/>
              <a:t>Ylä-Pirkanmaa	- 0,1 %</a:t>
            </a:r>
          </a:p>
          <a:p>
            <a:r>
              <a:rPr lang="fi-FI" sz="1400" dirty="0"/>
              <a:t>Pieksämäen seutu	- 0,3 %</a:t>
            </a:r>
          </a:p>
          <a:p>
            <a:endParaRPr lang="fi-FI" sz="1600" dirty="0"/>
          </a:p>
          <a:p>
            <a:r>
              <a:rPr lang="fi-FI" sz="1400" b="1" dirty="0"/>
              <a:t>Liikevaihdon muutos 1Q/2020</a:t>
            </a:r>
          </a:p>
          <a:p>
            <a:r>
              <a:rPr lang="fi-FI" sz="1400" dirty="0"/>
              <a:t>Kuusiokuntien  seutu	+ 6,9 %</a:t>
            </a:r>
          </a:p>
          <a:p>
            <a:r>
              <a:rPr lang="fi-FI" sz="1400" dirty="0"/>
              <a:t>Kaustisen seutu	+ 2,0%</a:t>
            </a:r>
          </a:p>
          <a:p>
            <a:r>
              <a:rPr lang="fi-FI" sz="1400" dirty="0"/>
              <a:t>Keuruun seutu	+ 1,2 %</a:t>
            </a:r>
          </a:p>
          <a:p>
            <a:r>
              <a:rPr lang="fi-FI" sz="1400" dirty="0"/>
              <a:t>Joutsan seutu	+ 0,7 %</a:t>
            </a:r>
          </a:p>
          <a:p>
            <a:r>
              <a:rPr lang="fi-FI" sz="1400" dirty="0"/>
              <a:t>Pieksämäen seutu	+ 0,5 %</a:t>
            </a:r>
          </a:p>
          <a:p>
            <a:r>
              <a:rPr lang="fi-FI" sz="1400" dirty="0"/>
              <a:t>Saarijärvi-Viitasaari	+ 0,1 %</a:t>
            </a:r>
          </a:p>
          <a:p>
            <a:r>
              <a:rPr lang="fi-FI" sz="1400" dirty="0"/>
              <a:t>Järviseudun seutu	- 6,9 %</a:t>
            </a:r>
          </a:p>
          <a:p>
            <a:r>
              <a:rPr lang="fi-FI" sz="1400" dirty="0"/>
              <a:t>Ylä-Pirkanmaa	- 9,8 %</a:t>
            </a:r>
          </a:p>
          <a:p>
            <a:endParaRPr lang="fi-FI" sz="1400" dirty="0"/>
          </a:p>
          <a:p>
            <a:endParaRPr lang="fi-FI" sz="1600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FFFB61A0-484A-49DA-9F57-6971E13630DE}"/>
              </a:ext>
            </a:extLst>
          </p:cNvPr>
          <p:cNvSpPr txBox="1"/>
          <p:nvPr/>
        </p:nvSpPr>
        <p:spPr>
          <a:xfrm>
            <a:off x="1071631" y="6223575"/>
            <a:ext cx="340029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/>
              <a:t>Lähde: Tilastokeskus/asiakaskohtainen suhdannepalvelu</a:t>
            </a:r>
          </a:p>
          <a:p>
            <a:r>
              <a:rPr lang="fi-FI" sz="1000" dirty="0"/>
              <a:t>Indeksi 100 = 2015</a:t>
            </a:r>
          </a:p>
        </p:txBody>
      </p:sp>
    </p:spTree>
    <p:extLst>
      <p:ext uri="{BB962C8B-B14F-4D97-AF65-F5344CB8AC3E}">
        <p14:creationId xmlns:p14="http://schemas.microsoft.com/office/powerpoint/2010/main" val="726209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2350F3-DB83-413A-980B-1CEB92498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53265" y="1570814"/>
            <a:ext cx="0" cy="37102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Kaavio 2">
            <a:extLst>
              <a:ext uri="{FF2B5EF4-FFF2-40B4-BE49-F238E27FC236}">
                <a16:creationId xmlns:a16="http://schemas.microsoft.com/office/drawing/2014/main" id="{189154D1-B56C-45DF-8A1D-A8F677C80C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2378430"/>
              </p:ext>
            </p:extLst>
          </p:nvPr>
        </p:nvGraphicFramePr>
        <p:xfrm>
          <a:off x="497152" y="749886"/>
          <a:ext cx="7632722" cy="5409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348BF828-2503-45AD-8F37-1D78E3AE0834}"/>
              </a:ext>
            </a:extLst>
          </p:cNvPr>
          <p:cNvSpPr txBox="1"/>
          <p:nvPr/>
        </p:nvSpPr>
        <p:spPr>
          <a:xfrm>
            <a:off x="8776657" y="749886"/>
            <a:ext cx="3152766" cy="5047536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i-FI" b="1" dirty="0"/>
              <a:t>Keski-Suomen Aikajana 3/2020</a:t>
            </a:r>
          </a:p>
          <a:p>
            <a:r>
              <a:rPr lang="fi-FI" b="1" dirty="0"/>
              <a:t>Trendi 2015-31.3.2020</a:t>
            </a:r>
          </a:p>
          <a:p>
            <a:endParaRPr lang="fi-FI" b="1" dirty="0"/>
          </a:p>
          <a:p>
            <a:r>
              <a:rPr lang="fi-FI" sz="1400" b="1" dirty="0"/>
              <a:t>Henkilöstömäärän muutos 2019</a:t>
            </a:r>
          </a:p>
          <a:p>
            <a:r>
              <a:rPr lang="fi-FI" sz="1400" dirty="0"/>
              <a:t>Keuruun seutu	+ 4,1  %</a:t>
            </a:r>
          </a:p>
          <a:p>
            <a:r>
              <a:rPr lang="fi-FI" sz="1400" dirty="0"/>
              <a:t>Pieksämäen seutu	+ 0,5 %</a:t>
            </a:r>
          </a:p>
          <a:p>
            <a:r>
              <a:rPr lang="fi-FI" sz="1400" dirty="0"/>
              <a:t>Joutsan seutu	- 0,3 %</a:t>
            </a:r>
          </a:p>
          <a:p>
            <a:r>
              <a:rPr lang="fi-FI" sz="1400" dirty="0"/>
              <a:t>Järviseudun seutu	- 0,6 %</a:t>
            </a:r>
          </a:p>
          <a:p>
            <a:r>
              <a:rPr lang="fi-FI" sz="1400" dirty="0"/>
              <a:t>Kuusiokuntien  seutu	- 0,8 %</a:t>
            </a:r>
          </a:p>
          <a:p>
            <a:r>
              <a:rPr lang="fi-FI" sz="1400" dirty="0"/>
              <a:t>Kaustisen seutu	- 1,2 %</a:t>
            </a:r>
          </a:p>
          <a:p>
            <a:r>
              <a:rPr lang="fi-FI" sz="1400" dirty="0"/>
              <a:t>Ylä-Pirkanmaa	- 2,5 %</a:t>
            </a:r>
          </a:p>
          <a:p>
            <a:r>
              <a:rPr lang="fi-FI" sz="1400" dirty="0"/>
              <a:t>Saarijärvi-Viitasaari	- 2,6 %</a:t>
            </a:r>
          </a:p>
          <a:p>
            <a:endParaRPr lang="fi-FI" sz="1600" dirty="0"/>
          </a:p>
          <a:p>
            <a:r>
              <a:rPr lang="fi-FI" sz="1400" b="1" dirty="0"/>
              <a:t>Henkilöstömäärän  muutos 1Q/2020</a:t>
            </a:r>
          </a:p>
          <a:p>
            <a:r>
              <a:rPr lang="fi-FI" sz="1400" dirty="0"/>
              <a:t>Kuusiokuntien  seutu	+ 2,4 %</a:t>
            </a:r>
          </a:p>
          <a:p>
            <a:r>
              <a:rPr lang="fi-FI" sz="1400" dirty="0"/>
              <a:t>Joutsan seutu	+ 2,2 %</a:t>
            </a:r>
          </a:p>
          <a:p>
            <a:r>
              <a:rPr lang="fi-FI" sz="1400" dirty="0"/>
              <a:t>Järviseudun seutu	+ 2,2 %</a:t>
            </a:r>
          </a:p>
          <a:p>
            <a:r>
              <a:rPr lang="fi-FI" sz="1400" dirty="0"/>
              <a:t>Saarijärvi-Viitasaari	+ 1,1 %</a:t>
            </a:r>
          </a:p>
          <a:p>
            <a:r>
              <a:rPr lang="fi-FI" sz="1400" dirty="0"/>
              <a:t>Pieksämäen seutu	+ 0,5 %</a:t>
            </a:r>
          </a:p>
          <a:p>
            <a:r>
              <a:rPr lang="fi-FI" sz="1400" dirty="0"/>
              <a:t>Kaustisen seutu	+ 0,0 %</a:t>
            </a:r>
          </a:p>
          <a:p>
            <a:r>
              <a:rPr lang="fi-FI" sz="1400" dirty="0"/>
              <a:t>Keuruun seutu	- 1,3 %</a:t>
            </a:r>
          </a:p>
          <a:p>
            <a:r>
              <a:rPr lang="fi-FI" sz="1400" dirty="0"/>
              <a:t>Ylä-Pirkanmaa	- 0,7 %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7BB1AF3F-B2C9-4990-A6C4-BE66001085DD}"/>
              </a:ext>
            </a:extLst>
          </p:cNvPr>
          <p:cNvSpPr txBox="1"/>
          <p:nvPr/>
        </p:nvSpPr>
        <p:spPr>
          <a:xfrm>
            <a:off x="823055" y="6159650"/>
            <a:ext cx="340029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/>
              <a:t>Lähde: Tilastokeskus/asiakaskohtainen suhdannepalvelu</a:t>
            </a:r>
          </a:p>
          <a:p>
            <a:r>
              <a:rPr lang="fi-FI" sz="1000" dirty="0"/>
              <a:t>Indeksi 100 = 2015</a:t>
            </a:r>
          </a:p>
        </p:txBody>
      </p:sp>
    </p:spTree>
    <p:extLst>
      <p:ext uri="{BB962C8B-B14F-4D97-AF65-F5344CB8AC3E}">
        <p14:creationId xmlns:p14="http://schemas.microsoft.com/office/powerpoint/2010/main" val="2132082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F0B7FFC4-62BA-4AC2-B4BF-62E54C060B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133976"/>
              </p:ext>
            </p:extLst>
          </p:nvPr>
        </p:nvGraphicFramePr>
        <p:xfrm>
          <a:off x="461638" y="749886"/>
          <a:ext cx="7996561" cy="5184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63651219-140C-4FD8-A6C3-3EE505BC9EA6}"/>
              </a:ext>
            </a:extLst>
          </p:cNvPr>
          <p:cNvSpPr txBox="1"/>
          <p:nvPr/>
        </p:nvSpPr>
        <p:spPr>
          <a:xfrm>
            <a:off x="8776657" y="749886"/>
            <a:ext cx="3152766" cy="440120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i-FI" b="1" dirty="0"/>
              <a:t>Keski-Suomen Aikajana 3/2020</a:t>
            </a:r>
          </a:p>
          <a:p>
            <a:r>
              <a:rPr lang="fi-FI" b="1" dirty="0"/>
              <a:t>Trendi 2015-31.3.2020</a:t>
            </a:r>
          </a:p>
          <a:p>
            <a:endParaRPr lang="fi-FI" b="1" dirty="0"/>
          </a:p>
          <a:p>
            <a:r>
              <a:rPr lang="fi-FI" sz="1400" b="1" dirty="0"/>
              <a:t>Viennin muutos 2019</a:t>
            </a:r>
          </a:p>
          <a:p>
            <a:r>
              <a:rPr lang="fi-FI" sz="1400" dirty="0"/>
              <a:t>Uusimaa		+ 14,3 %</a:t>
            </a:r>
          </a:p>
          <a:p>
            <a:r>
              <a:rPr lang="fi-FI" sz="1400" dirty="0"/>
              <a:t>Pohjois-Pohjanmaa 	+ 13,5 %</a:t>
            </a:r>
          </a:p>
          <a:p>
            <a:r>
              <a:rPr lang="fi-FI" sz="1400" dirty="0"/>
              <a:t>Pohjois-Savo	 	+   8,4 %</a:t>
            </a:r>
          </a:p>
          <a:p>
            <a:r>
              <a:rPr lang="fi-FI" sz="1400" dirty="0"/>
              <a:t>Pirkanmaa		+   4,5 %</a:t>
            </a:r>
          </a:p>
          <a:p>
            <a:r>
              <a:rPr lang="fi-FI" sz="1400" dirty="0"/>
              <a:t>Keski-Suomi		-   1,4 %</a:t>
            </a:r>
          </a:p>
          <a:p>
            <a:r>
              <a:rPr lang="fi-FI" sz="1400" dirty="0"/>
              <a:t>Pohjanmaa 		-   3,8 %</a:t>
            </a:r>
          </a:p>
          <a:p>
            <a:endParaRPr lang="fi-FI" sz="1600" dirty="0"/>
          </a:p>
          <a:p>
            <a:r>
              <a:rPr lang="fi-FI" sz="1400" b="1" dirty="0"/>
              <a:t>Viennin   muutos 1Q/2020</a:t>
            </a:r>
          </a:p>
          <a:p>
            <a:r>
              <a:rPr lang="fi-FI" sz="1400" dirty="0"/>
              <a:t>Pirkanmaa		+  2,4 %</a:t>
            </a:r>
          </a:p>
          <a:p>
            <a:r>
              <a:rPr lang="fi-FI" sz="1400" dirty="0"/>
              <a:t>Pohjanmaa	 	+  1,7 %</a:t>
            </a:r>
          </a:p>
          <a:p>
            <a:r>
              <a:rPr lang="fi-FI" sz="1400" dirty="0"/>
              <a:t>Uusimaa		-   0,5 %</a:t>
            </a:r>
          </a:p>
          <a:p>
            <a:r>
              <a:rPr lang="fi-FI" sz="1400" dirty="0"/>
              <a:t>Pohjois-Savo		-   3,1 %</a:t>
            </a:r>
          </a:p>
          <a:p>
            <a:r>
              <a:rPr lang="fi-FI" sz="1400" dirty="0"/>
              <a:t>Pohjois-Pohjanmaa 	- 10,3 %</a:t>
            </a:r>
          </a:p>
          <a:p>
            <a:r>
              <a:rPr lang="fi-FI" sz="1400" dirty="0"/>
              <a:t>Keski-Suomi		- 11,1 %</a:t>
            </a:r>
          </a:p>
          <a:p>
            <a:endParaRPr lang="fi-FI" sz="1400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2548A527-7FF6-46D2-842A-CF1581F5FA80}"/>
              </a:ext>
            </a:extLst>
          </p:cNvPr>
          <p:cNvSpPr txBox="1"/>
          <p:nvPr/>
        </p:nvSpPr>
        <p:spPr>
          <a:xfrm>
            <a:off x="627747" y="6008132"/>
            <a:ext cx="340029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/>
              <a:t>Lähde: Tilastokeskus/asiakaskohtainen suhdannepalvelu</a:t>
            </a:r>
          </a:p>
          <a:p>
            <a:r>
              <a:rPr lang="fi-FI" sz="1000" dirty="0"/>
              <a:t>Indeksi 100 = 2015</a:t>
            </a:r>
          </a:p>
        </p:txBody>
      </p:sp>
    </p:spTree>
    <p:extLst>
      <p:ext uri="{BB962C8B-B14F-4D97-AF65-F5344CB8AC3E}">
        <p14:creationId xmlns:p14="http://schemas.microsoft.com/office/powerpoint/2010/main" val="1375654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tsikko 1">
            <a:extLst>
              <a:ext uri="{FF2B5EF4-FFF2-40B4-BE49-F238E27FC236}">
                <a16:creationId xmlns:a16="http://schemas.microsoft.com/office/drawing/2014/main" id="{429469D0-D4AC-4615-BDBF-4EA66D61F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18" y="0"/>
            <a:ext cx="11561763" cy="1325562"/>
          </a:xfrm>
        </p:spPr>
        <p:txBody>
          <a:bodyPr>
            <a:normAutofit fontScale="90000"/>
          </a:bodyPr>
          <a:lstStyle/>
          <a:p>
            <a:pPr algn="ctr"/>
            <a:br>
              <a:rPr lang="fi-FI" altLang="fi-FI" b="1" dirty="0"/>
            </a:br>
            <a:r>
              <a:rPr lang="fi-FI" altLang="fi-FI" b="1" dirty="0"/>
              <a:t>Keski-Suomen aluetalouden kehitys 2015-1Q/2020</a:t>
            </a:r>
            <a:br>
              <a:rPr lang="fi-FI" altLang="fi-FI" b="1" dirty="0"/>
            </a:br>
            <a:endParaRPr lang="fi-FI" altLang="fi-FI" dirty="0"/>
          </a:p>
        </p:txBody>
      </p:sp>
      <p:sp>
        <p:nvSpPr>
          <p:cNvPr id="5123" name="Suorakulmio 2">
            <a:extLst>
              <a:ext uri="{FF2B5EF4-FFF2-40B4-BE49-F238E27FC236}">
                <a16:creationId xmlns:a16="http://schemas.microsoft.com/office/drawing/2014/main" id="{A104DE23-A308-4E80-877F-855C13958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18" y="1094130"/>
            <a:ext cx="11561763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i-FI" altLang="fi-FI" sz="1600" dirty="0"/>
              <a:t>Keski-Suomen ja koko maan yritysten yhteenlaskettu liikevaihto kääntyi laskuun vuoden 2020 alussa, Keski-Suomessa laskua oli 2,5 % ja koko maassa 0,3 %.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endParaRPr lang="fi-FI" altLang="fi-FI" sz="1600" dirty="0"/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sz="1600" dirty="0"/>
              <a:t> Toimialoista parhaiten pärjäsi Keski-Suomessa kaupan ala, jonka kasvu oli 3,9 prosenttia. Myös rakentamisen (3,3 %) ja palveluiden kasvu (3,1 %) olivat hyvät. Viennin laskun (-10,3 %) myötä teollisuuden liikevaihdot laskivat 7,5 prosenttia. Kasvu oli täysin kotimarkkinakysynnän varassa.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endParaRPr lang="fi-FI" altLang="fi-FI" sz="1600" dirty="0"/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sz="1600" dirty="0"/>
              <a:t>Tässä Aikajanassa tarkastellaan Keski-Suomen seutujen kehitystä  2015-1Q/2020 suhteessa verrokkiseutuihin. Jyväskylän seutua on verrattu muutamiin kasvukeskuksiin. Jämsän ja Äänekosken seutuja on verrattu muihin vastaavanlaisiin metsäteollisuuspaikkakuntiin. Joutsan, Keuruun ja Saarijärven-Viitasaaren seutuja on verrattu vastaavanlaisiin seutuihin.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endParaRPr lang="fi-FI" altLang="fi-FI" sz="1600" dirty="0"/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sz="1600" dirty="0"/>
              <a:t> Paras liikevaihtojen kasvu oli alkuvuonna vuonna Jyväskylän seudulla (6,0 %), jopa koko maata ja verrokkiseutua parempaa.  Yritysten henkilöstömäärä kasvoi 2,8 %. Isot kasvukeskukset menestyivät kautta linjan erinomaisesti.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endParaRPr lang="fi-FI" altLang="fi-FI" sz="1600" dirty="0"/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sz="1600" dirty="0"/>
              <a:t>Metsäteollisuuspaikkakunnilla viime vuosi oli heikkoa kasvun aikaa ja alkuvuonna kokonaisliikevaihdot olivat jyrkässä laskussa. Äänekosken seudulla laskua oli 22,1 % ja Jämsän seudulla 15,2 %. Laskua selittää metsäteollisuustuotteiden, etenkin sellun ja paperin maailmanmarkkinahintojen raju lasku sekä paperiteollisuuden lakko helmikuun alussa. Liikevaihtojen raju lasku ei ole vielä näkynyt henkilöstömäärissä, esim. Äänekosken seudulla kasvua oli alkuvuonna 2,0 %.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endParaRPr lang="fi-FI" altLang="fi-FI" sz="1600" dirty="0"/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sz="1600" dirty="0"/>
              <a:t>Pienillä seuduilla kasvu oli parempaa kuin metsäteollisuuspaikkakunnilla, Joutsan seudulla kasvua oli 2,2 % ja Saarijärven-Viitasaaren seudulla kasvua oli 1,1 %,. Keuruun seudun viime vuoden kasvu oli hyvä eli 4,1 %.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endParaRPr lang="fi-FI" altLang="fi-FI" sz="1600" dirty="0"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F6C6F92-E6DD-4743-89D3-703D5C397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fi-FI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Keski-Suomen</a:t>
            </a:r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fi-FI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vienti</a:t>
            </a:r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fi-FI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syöksyi</a:t>
            </a:r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fi-FI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lamaan</a:t>
            </a:r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jo </a:t>
            </a:r>
            <a:r>
              <a:rPr lang="fi-FI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ennen</a:t>
            </a:r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fi-FI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koronaa</a:t>
            </a:r>
          </a:p>
        </p:txBody>
      </p:sp>
    </p:spTree>
    <p:extLst>
      <p:ext uri="{BB962C8B-B14F-4D97-AF65-F5344CB8AC3E}">
        <p14:creationId xmlns:p14="http://schemas.microsoft.com/office/powerpoint/2010/main" val="3535718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87C256A-8C21-4351-B55C-DF4E12E6D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fi-FI" sz="2400" dirty="0">
                <a:solidFill>
                  <a:srgbClr val="FFFFFF"/>
                </a:solidFill>
              </a:rPr>
              <a:t>Keski-Suomen Aikajana 3/2020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Muutos 2019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Keski-Suomi	+ 2,2 %</a:t>
            </a: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Koko maa	+ 2,8 % 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Muutos 1Q/2020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Keski-Suomi   - 2,5 %</a:t>
            </a: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Koko maa        - 0,3 %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922B982F-9783-4ECD-AB78-FF20CFF761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2692355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4F5F31DA-19A6-45C6-8D36-D7617206C07B}"/>
              </a:ext>
            </a:extLst>
          </p:cNvPr>
          <p:cNvSpPr txBox="1"/>
          <p:nvPr/>
        </p:nvSpPr>
        <p:spPr>
          <a:xfrm>
            <a:off x="5350667" y="6214533"/>
            <a:ext cx="4279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Lähde: Tilastokeskus/asiakaskohtainen suhdannepalvelu</a:t>
            </a:r>
          </a:p>
          <a:p>
            <a:r>
              <a:rPr lang="fi-FI" sz="1000" dirty="0"/>
              <a:t>Indeksi 100 = 2015</a:t>
            </a:r>
          </a:p>
        </p:txBody>
      </p:sp>
    </p:spTree>
    <p:extLst>
      <p:ext uri="{BB962C8B-B14F-4D97-AF65-F5344CB8AC3E}">
        <p14:creationId xmlns:p14="http://schemas.microsoft.com/office/powerpoint/2010/main" val="1868252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3625A96-4EC6-41D7-9349-146C52BDA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fi-FI" sz="2400" dirty="0">
                <a:solidFill>
                  <a:srgbClr val="FFFFFF"/>
                </a:solidFill>
              </a:rPr>
              <a:t>Keski-Suomen Aikajana 3/2020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Muutos 2019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Keski-Suomi	   0,0 %</a:t>
            </a: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Koko maa	+ 5,2 %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Muutos 1Q/2020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Keski-Suomi   - 10,3 %</a:t>
            </a: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Koko maa        -   3,6 %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94BF669D-3A89-4E5E-8A52-D9EE74FD528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07640" y="643466"/>
          <a:ext cx="6291714" cy="5530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CF5589E7-AD8B-43A3-AC21-3E0D5E4789DD}"/>
              </a:ext>
            </a:extLst>
          </p:cNvPr>
          <p:cNvSpPr txBox="1"/>
          <p:nvPr/>
        </p:nvSpPr>
        <p:spPr>
          <a:xfrm>
            <a:off x="5350667" y="6214533"/>
            <a:ext cx="4279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Lähde: Tilastokeskus/asiakaskohtainen suhdannepalvelu</a:t>
            </a:r>
          </a:p>
          <a:p>
            <a:r>
              <a:rPr lang="fi-FI" sz="1000" dirty="0"/>
              <a:t>Indeksi 100 = 2015</a:t>
            </a:r>
          </a:p>
        </p:txBody>
      </p:sp>
    </p:spTree>
    <p:extLst>
      <p:ext uri="{BB962C8B-B14F-4D97-AF65-F5344CB8AC3E}">
        <p14:creationId xmlns:p14="http://schemas.microsoft.com/office/powerpoint/2010/main" val="3634173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CBD17C9-ED09-48A2-AC92-FB1CFB4EF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fi-FI" sz="2400" dirty="0">
                <a:solidFill>
                  <a:srgbClr val="FFFFFF"/>
                </a:solidFill>
              </a:rPr>
              <a:t>Keski-Suomen Aikajana 3/2020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Muutos 2019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Keski-Suomi	 - 0,8 %</a:t>
            </a: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Koko maa	+ 3,4 % 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Muutos 1Q/2020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Keski-Suomi   - 7,5 %</a:t>
            </a: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Koko maa        - 3,3 %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470341B3-1826-4BE8-9B38-6A69669C78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3356115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D5ACCED3-36EA-431B-9C5F-3DE4F9CB5989}"/>
              </a:ext>
            </a:extLst>
          </p:cNvPr>
          <p:cNvSpPr txBox="1"/>
          <p:nvPr/>
        </p:nvSpPr>
        <p:spPr>
          <a:xfrm>
            <a:off x="5350667" y="6214533"/>
            <a:ext cx="4279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Lähde: Tilastokeskus/asiakaskohtainen suhdannepalvelu</a:t>
            </a:r>
          </a:p>
          <a:p>
            <a:r>
              <a:rPr lang="fi-FI" sz="1000" dirty="0"/>
              <a:t>Indeksi 100 = 2015</a:t>
            </a:r>
          </a:p>
        </p:txBody>
      </p:sp>
    </p:spTree>
    <p:extLst>
      <p:ext uri="{BB962C8B-B14F-4D97-AF65-F5344CB8AC3E}">
        <p14:creationId xmlns:p14="http://schemas.microsoft.com/office/powerpoint/2010/main" val="332083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413F6C0-4827-4AB8-8AFD-9A351FF22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fi-FI" sz="2400" dirty="0">
                <a:solidFill>
                  <a:srgbClr val="FFFFFF"/>
                </a:solidFill>
              </a:rPr>
              <a:t>Keski-Suomen Aikajana 3/2020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Muutos 2019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Keski-Suomi	+ 3,4 %</a:t>
            </a: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Koko maa	+ 0,8 % 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Muutos 1Q/2020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Keski-Suomi   + 3,9 %</a:t>
            </a: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Koko maa       + 1,3 %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95B4F60A-F91F-497B-AFFF-496ACB298E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0230857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49B1BDE4-4E07-414C-9BCB-46BACFE36033}"/>
              </a:ext>
            </a:extLst>
          </p:cNvPr>
          <p:cNvSpPr txBox="1"/>
          <p:nvPr/>
        </p:nvSpPr>
        <p:spPr>
          <a:xfrm>
            <a:off x="5350667" y="6214533"/>
            <a:ext cx="4279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Lähde: Tilastokeskus/asiakaskohtainen suhdannepalvelu</a:t>
            </a:r>
          </a:p>
          <a:p>
            <a:r>
              <a:rPr lang="fi-FI" sz="1000" dirty="0"/>
              <a:t>Indeksi 100 = 2015</a:t>
            </a:r>
          </a:p>
        </p:txBody>
      </p:sp>
    </p:spTree>
    <p:extLst>
      <p:ext uri="{BB962C8B-B14F-4D97-AF65-F5344CB8AC3E}">
        <p14:creationId xmlns:p14="http://schemas.microsoft.com/office/powerpoint/2010/main" val="1211517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B101F8C-E0C7-4779-9C6B-7B2E05043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3188368" cy="5571066"/>
          </a:xfrm>
        </p:spPr>
        <p:txBody>
          <a:bodyPr>
            <a:normAutofit/>
          </a:bodyPr>
          <a:lstStyle/>
          <a:p>
            <a:r>
              <a:rPr lang="fi-FI" sz="2400" dirty="0">
                <a:solidFill>
                  <a:srgbClr val="FFFFFF"/>
                </a:solidFill>
              </a:rPr>
              <a:t>Keski-Suomen Aikajana 3/2020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Muutos 2019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Keski-Suomi	+ 4,0 %</a:t>
            </a: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Koko maa	+ 3,4 % 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Muutos 1Q/2020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Keski-Suomi   + 3,3 %</a:t>
            </a: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Koko maa       + 9,0 %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6FDAEAD2-DD90-49D7-B169-B90A07234F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0243286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8992D3AC-C106-498D-A578-66A74B5C1E49}"/>
              </a:ext>
            </a:extLst>
          </p:cNvPr>
          <p:cNvSpPr txBox="1"/>
          <p:nvPr/>
        </p:nvSpPr>
        <p:spPr>
          <a:xfrm>
            <a:off x="5350667" y="6214533"/>
            <a:ext cx="4279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Lähde: Tilastokeskus/asiakaskohtainen suhdannepalvelu</a:t>
            </a:r>
          </a:p>
          <a:p>
            <a:r>
              <a:rPr lang="fi-FI" sz="1000" dirty="0"/>
              <a:t>Indeksi 100 = 2015</a:t>
            </a:r>
          </a:p>
        </p:txBody>
      </p:sp>
    </p:spTree>
    <p:extLst>
      <p:ext uri="{BB962C8B-B14F-4D97-AF65-F5344CB8AC3E}">
        <p14:creationId xmlns:p14="http://schemas.microsoft.com/office/powerpoint/2010/main" val="1223446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0439226-A591-4A37-8B83-F934E1766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fi-FI" sz="2400" dirty="0">
                <a:solidFill>
                  <a:srgbClr val="FFFFFF"/>
                </a:solidFill>
              </a:rPr>
              <a:t>Keski-Suomen Aikajana 3/2020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Muutos 2019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Keski-Suomi	+ 4,2 %</a:t>
            </a: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Koko maa	+ 4,2 % 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Muutos 1Q/2020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Keski-Suomi   + 3,1 %</a:t>
            </a:r>
            <a:br>
              <a:rPr lang="fi-FI" sz="2400" dirty="0">
                <a:solidFill>
                  <a:srgbClr val="FFFFFF"/>
                </a:solidFill>
              </a:rPr>
            </a:br>
            <a:r>
              <a:rPr lang="fi-FI" sz="2400" dirty="0">
                <a:solidFill>
                  <a:srgbClr val="FFFFFF"/>
                </a:solidFill>
              </a:rPr>
              <a:t>Koko maa       + 0,8 %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59C8DEC3-BF17-4D98-B9F8-ED690233C99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07640" y="643466"/>
          <a:ext cx="6291714" cy="5530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7BD31592-EE09-4857-8409-B71E0A085196}"/>
              </a:ext>
            </a:extLst>
          </p:cNvPr>
          <p:cNvSpPr txBox="1"/>
          <p:nvPr/>
        </p:nvSpPr>
        <p:spPr>
          <a:xfrm>
            <a:off x="5350667" y="6214533"/>
            <a:ext cx="4279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Lähde: Tilastokeskus/asiakaskohtainen suhdannepalvelu</a:t>
            </a:r>
          </a:p>
          <a:p>
            <a:r>
              <a:rPr lang="fi-FI" sz="1000" dirty="0"/>
              <a:t>Indeksi 100 = 2015</a:t>
            </a:r>
          </a:p>
        </p:txBody>
      </p:sp>
    </p:spTree>
    <p:extLst>
      <p:ext uri="{BB962C8B-B14F-4D97-AF65-F5344CB8AC3E}">
        <p14:creationId xmlns:p14="http://schemas.microsoft.com/office/powerpoint/2010/main" val="4135379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1994</TotalTime>
  <Words>1522</Words>
  <Application>Microsoft Office PowerPoint</Application>
  <PresentationFormat>Laajakuva</PresentationFormat>
  <Paragraphs>217</Paragraphs>
  <Slides>17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18" baseType="lpstr">
      <vt:lpstr>Office-teema</vt:lpstr>
      <vt:lpstr>PowerPoint-esitys</vt:lpstr>
      <vt:lpstr> Keski-Suomen aluetalouden kehitys 2015-1Q/2020 </vt:lpstr>
      <vt:lpstr> Keski-Suomen vienti syöksyi lamaan jo ennen koronaa</vt:lpstr>
      <vt:lpstr>Keski-Suomen Aikajana 3/2020  Muutos 2019  Keski-Suomi + 2,2 % Koko maa + 2,8 %   Muutos 1Q/2020  Keski-Suomi   - 2,5 % Koko maa        - 0,3 %</vt:lpstr>
      <vt:lpstr>Keski-Suomen Aikajana 3/2020  Muutos 2019  Keski-Suomi    0,0 % Koko maa + 5,2 %  Muutos 1Q/2020  Keski-Suomi   - 10,3 % Koko maa        -   3,6 %</vt:lpstr>
      <vt:lpstr>Keski-Suomen Aikajana 3/2020  Muutos 2019  Keski-Suomi  - 0,8 % Koko maa + 3,4 %   Muutos 1Q/2020  Keski-Suomi   - 7,5 % Koko maa        - 3,3 %</vt:lpstr>
      <vt:lpstr>Keski-Suomen Aikajana 3/2020  Muutos 2019  Keski-Suomi + 3,4 % Koko maa + 0,8 %   Muutos 1Q/2020  Keski-Suomi   + 3,9 % Koko maa       + 1,3 %</vt:lpstr>
      <vt:lpstr>Keski-Suomen Aikajana 3/2020  Muutos 2019  Keski-Suomi + 4,0 % Koko maa + 3,4 %   Muutos 1Q/2020  Keski-Suomi   + 3,3 % Koko maa       + 9,0 %</vt:lpstr>
      <vt:lpstr>Keski-Suomen Aikajana 3/2020  Muutos 2019  Keski-Suomi + 4,2 % Koko maa + 4,2 %   Muutos 1Q/2020  Keski-Suomi   + 3,1 % Koko maa       + 0,8 %</vt:lpstr>
      <vt:lpstr> Keski-Suomen seutujen kehityksen vertailu verrokkiseutuihin.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Päivänen Veli-Pekka</dc:creator>
  <cp:lastModifiedBy>Heikkinen Lotta</cp:lastModifiedBy>
  <cp:revision>48</cp:revision>
  <dcterms:created xsi:type="dcterms:W3CDTF">2020-08-10T06:55:00Z</dcterms:created>
  <dcterms:modified xsi:type="dcterms:W3CDTF">2020-08-17T08:21:55Z</dcterms:modified>
</cp:coreProperties>
</file>